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34"/>
  </p:notesMasterIdLst>
  <p:sldIdLst>
    <p:sldId id="318" r:id="rId2"/>
    <p:sldId id="356" r:id="rId3"/>
    <p:sldId id="269" r:id="rId4"/>
    <p:sldId id="284" r:id="rId5"/>
    <p:sldId id="315" r:id="rId6"/>
    <p:sldId id="386" r:id="rId7"/>
    <p:sldId id="320" r:id="rId8"/>
    <p:sldId id="314" r:id="rId9"/>
    <p:sldId id="390" r:id="rId10"/>
    <p:sldId id="389" r:id="rId11"/>
    <p:sldId id="373" r:id="rId12"/>
    <p:sldId id="326" r:id="rId13"/>
    <p:sldId id="357" r:id="rId14"/>
    <p:sldId id="369" r:id="rId15"/>
    <p:sldId id="256" r:id="rId16"/>
    <p:sldId id="349" r:id="rId17"/>
    <p:sldId id="380" r:id="rId18"/>
    <p:sldId id="381" r:id="rId19"/>
    <p:sldId id="351" r:id="rId20"/>
    <p:sldId id="374" r:id="rId21"/>
    <p:sldId id="382" r:id="rId22"/>
    <p:sldId id="383" r:id="rId23"/>
    <p:sldId id="384" r:id="rId24"/>
    <p:sldId id="322" r:id="rId25"/>
    <p:sldId id="375" r:id="rId26"/>
    <p:sldId id="354" r:id="rId27"/>
    <p:sldId id="364" r:id="rId28"/>
    <p:sldId id="362" r:id="rId29"/>
    <p:sldId id="346" r:id="rId30"/>
    <p:sldId id="361" r:id="rId31"/>
    <p:sldId id="379" r:id="rId32"/>
    <p:sldId id="311" r:id="rId33"/>
  </p:sldIdLst>
  <p:sldSz cx="12192000" cy="6858000"/>
  <p:notesSz cx="6858000" cy="9144000"/>
  <p:embeddedFontLst>
    <p:embeddedFont>
      <p:font typeface="Ebrima" panose="02000000000000000000" pitchFamily="2" charset="0"/>
      <p:regular r:id="rId35"/>
      <p:bold r:id="rId36"/>
    </p:embeddedFont>
    <p:embeddedFont>
      <p:font typeface="Arial Unicode MS" panose="020B0604020202020204" pitchFamily="50" charset="-127"/>
      <p:regular r:id="rId37"/>
    </p:embeddedFont>
    <p:embeddedFont>
      <p:font typeface="나눔고딕" panose="020D0604000000000000" pitchFamily="50" charset="-127"/>
      <p:regular r:id="rId38"/>
    </p:embeddedFont>
    <p:embeddedFont>
      <p:font typeface="함초롬돋움" panose="020B0604000101010101" pitchFamily="50" charset="-127"/>
      <p:regular r:id="rId39"/>
      <p:bold r:id="rId40"/>
    </p:embeddedFont>
    <p:embeddedFont>
      <p:font typeface="함초롬바탕" panose="02030604000101010101" pitchFamily="18" charset="-127"/>
      <p:regular r:id="rId41"/>
      <p:bold r:id="rId42"/>
    </p:embeddedFont>
    <p:embeddedFont>
      <p:font typeface="맑은 고딕 Semilight" panose="020B0600000101010101" charset="-127"/>
      <p:regular r:id="rId43"/>
    </p:embeddedFont>
    <p:embeddedFont>
      <p:font typeface="HY견고딕" panose="02030600000101010101" pitchFamily="18" charset="-127"/>
      <p:regular r:id="rId44"/>
    </p:embeddedFont>
    <p:embeddedFont>
      <p:font typeface="맑은 고딕" panose="020B0503020000020004" pitchFamily="50" charset="-127"/>
      <p:regular r:id="rId45"/>
      <p:bold r:id="rId4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user" initials="u" lastIdx="1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0E4B5"/>
    <a:srgbClr val="333F50"/>
    <a:srgbClr val="DCEDF4"/>
    <a:srgbClr val="FCE7D4"/>
    <a:srgbClr val="F4F9F1"/>
    <a:srgbClr val="A8ECBD"/>
    <a:srgbClr val="DAE3F3"/>
    <a:srgbClr val="4472C4"/>
    <a:srgbClr val="8FAADC"/>
    <a:srgbClr val="8497B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84E427A-3D55-4303-BF80-6455036E1DE7}" styleName="테마 스타일 1 - 강조 2">
    <a:tblBg>
      <a:fillRef idx="2">
        <a:schemeClr val="accent2"/>
      </a:fillRef>
      <a:effectRef idx="1">
        <a:schemeClr val="accent2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Ref idx="1">
              <a:schemeClr val="accent2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</a:tcBdr>
        <a:fill>
          <a:solidFill>
            <a:schemeClr val="accent2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2"/>
            </a:lnRef>
          </a:left>
          <a:right>
            <a:lnRef idx="2">
              <a:schemeClr val="accent2"/>
            </a:lnRef>
          </a:right>
          <a:top>
            <a:lnRef idx="1">
              <a:schemeClr val="accent2"/>
            </a:lnRef>
          </a:top>
          <a:bottom>
            <a:lnRef idx="1">
              <a:schemeClr val="accent2"/>
            </a:lnRef>
          </a:bottom>
          <a:insideH>
            <a:lnRef idx="1">
              <a:schemeClr val="accent2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2">
              <a:schemeClr val="accent2"/>
            </a:lnRef>
          </a:top>
          <a:bottom>
            <a:lnRef idx="2">
              <a:schemeClr val="accent2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2"/>
            </a:lnRef>
          </a:left>
          <a:right>
            <a:lnRef idx="1">
              <a:schemeClr val="accent2"/>
            </a:lnRef>
          </a:right>
          <a:top>
            <a:lnRef idx="1">
              <a:schemeClr val="accent2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2"/>
          </a:solidFill>
        </a:fill>
      </a:tcStyle>
    </a:firstRow>
  </a:tblStyle>
  <a:tblStyle styleId="{69C7853C-536D-4A76-A0AE-DD22124D55A5}" styleName="테마 스타일 1 - 강조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보통 스타일 2 - 강조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  <a:tblStyle styleId="{0505E3EF-67EA-436B-97B2-0124C06EBD24}" styleName="보통 스타일 4 - 강조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5FD0F851-EC5A-4D38-B0AD-8093EC10F338}" styleName="밝은 스타일 1 - 강조 5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306799F8-075E-4A3A-A7F6-7FBC6576F1A4}" styleName="테마 스타일 2 - 강조 3">
    <a:tblBg>
      <a:fillRef idx="3">
        <a:schemeClr val="accent3"/>
      </a:fillRef>
      <a:effectRef idx="3">
        <a:schemeClr val="accent3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3">
                <a:tint val="50000"/>
              </a:schemeClr>
            </a:lnRef>
          </a:left>
          <a:right>
            <a:lnRef idx="1">
              <a:schemeClr val="accent3">
                <a:tint val="50000"/>
              </a:schemeClr>
            </a:lnRef>
          </a:right>
          <a:top>
            <a:lnRef idx="1">
              <a:schemeClr val="accent3">
                <a:tint val="50000"/>
              </a:schemeClr>
            </a:lnRef>
          </a:top>
          <a:bottom>
            <a:lnRef idx="1">
              <a:schemeClr val="accent3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  <a:tblStyle styleId="{FABFCF23-3B69-468F-B69F-88F6DE6A72F2}" styleName="보통 스타일 1 - 강조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F2DE63D5-997A-4646-A377-4702673A728D}" styleName="밝은 스타일 2 - 강조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5A111915-BE36-4E01-A7E5-04B1672EAD32}" styleName="밝은 스타일 2 - 강조 5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5"/>
            </a:lnRef>
          </a:top>
          <a:bottom>
            <a:lnRef idx="1">
              <a:schemeClr val="accent5"/>
            </a:lnRef>
          </a:bottom>
        </a:tcBdr>
      </a:tcStyle>
    </a:band1H>
    <a:band1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1V>
    <a:band2V>
      <a:tcStyle>
        <a:tcBdr>
          <a:left>
            <a:lnRef idx="1">
              <a:schemeClr val="accent5"/>
            </a:lnRef>
          </a:left>
          <a:right>
            <a:lnRef idx="1">
              <a:schemeClr val="accent5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5"/>
        </a:fillRef>
      </a:tcStyle>
    </a:firstRow>
  </a:tblStyle>
  <a:tblStyle styleId="{BDBED569-4797-4DF1-A0F4-6AAB3CD982D8}" styleName="밝은 스타일 3 - 강조 5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 w="12700" cmpd="sng">
              <a:solidFill>
                <a:schemeClr val="accent5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5">
              <a:alpha val="20000"/>
            </a:schemeClr>
          </a:solidFill>
        </a:fill>
      </a:tcStyle>
    </a:band1H>
    <a:band1V>
      <a:tcStyle>
        <a:tcBdr/>
        <a:fill>
          <a:solidFill>
            <a:schemeClr val="accent5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5"/>
              </a:solidFill>
            </a:ln>
          </a:bottom>
        </a:tcBdr>
        <a:fill>
          <a:noFill/>
        </a:fill>
      </a:tcStyle>
    </a:firstRow>
  </a:tblStyle>
  <a:tblStyle styleId="{7E9639D4-E3E2-4D34-9284-5A2195B3D0D7}" styleName="밝은 스타일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69012ECD-51FC-41F1-AA8D-1B2483CD663E}" styleName="밝은 스타일 2 - 강조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B301B821-A1FF-4177-AEE7-76D212191A09}" styleName="보통 스타일 1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912C8C85-51F0-491E-9774-3900AFEF0FD7}" styleName="밝은 스타일 2 - 강조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450" autoAdjust="0"/>
    <p:restoredTop sz="85060" autoAdjust="0"/>
  </p:normalViewPr>
  <p:slideViewPr>
    <p:cSldViewPr snapToObjects="1" showGuides="1">
      <p:cViewPr varScale="1">
        <p:scale>
          <a:sx n="93" d="100"/>
          <a:sy n="93" d="100"/>
        </p:scale>
        <p:origin x="-1134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5.fntdata"/><Relationship Id="rId21" Type="http://schemas.openxmlformats.org/officeDocument/2006/relationships/slide" Target="slides/slide20.xml"/><Relationship Id="rId34" Type="http://schemas.openxmlformats.org/officeDocument/2006/relationships/notesMaster" Target="notesMasters/notesMaster1.xml"/><Relationship Id="rId42" Type="http://schemas.openxmlformats.org/officeDocument/2006/relationships/font" Target="fonts/font8.fntdata"/><Relationship Id="rId47" Type="http://schemas.openxmlformats.org/officeDocument/2006/relationships/commentAuthors" Target="commentAuthors.xml"/><Relationship Id="rId50" Type="http://schemas.openxmlformats.org/officeDocument/2006/relationships/theme" Target="theme/theme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font" Target="fonts/font3.fntdata"/><Relationship Id="rId40" Type="http://schemas.openxmlformats.org/officeDocument/2006/relationships/font" Target="fonts/font6.fntdata"/><Relationship Id="rId45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font" Target="fonts/font2.fntdata"/><Relationship Id="rId49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10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font" Target="fonts/font1.fntdata"/><Relationship Id="rId43" Type="http://schemas.openxmlformats.org/officeDocument/2006/relationships/font" Target="fonts/font9.fntdata"/><Relationship Id="rId48" Type="http://schemas.openxmlformats.org/officeDocument/2006/relationships/presProps" Target="presProps.xml"/><Relationship Id="rId8" Type="http://schemas.openxmlformats.org/officeDocument/2006/relationships/slide" Target="slides/slide7.xml"/><Relationship Id="rId51" Type="http://schemas.openxmlformats.org/officeDocument/2006/relationships/tableStyles" Target="tableStyle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4.fntdata"/><Relationship Id="rId46" Type="http://schemas.openxmlformats.org/officeDocument/2006/relationships/font" Target="fonts/font12.fntdata"/><Relationship Id="rId20" Type="http://schemas.openxmlformats.org/officeDocument/2006/relationships/slide" Target="slides/slide19.xml"/><Relationship Id="rId41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3_5">
  <dgm:title val=""/>
  <dgm:desc val=""/>
  <dgm:catLst>
    <dgm:cat type="accent3" pri="11500"/>
  </dgm:catLst>
  <dgm:styleLbl name="node0">
    <dgm:fillClrLst meth="cycle"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>
        <a:alpha val="9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>
        <a:alpha val="90000"/>
      </a:schemeClr>
      <a:schemeClr val="accent3">
        <a:alpha val="5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/>
    <dgm:txEffectClrLst/>
  </dgm:styleLbl>
  <dgm:styleLbl name="lnNode1">
    <dgm:fillClrLst>
      <a:schemeClr val="accent3">
        <a:shade val="90000"/>
      </a:schemeClr>
      <a:schemeClr val="accent3">
        <a:alpha val="50000"/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shade val="80000"/>
        <a:alpha val="50000"/>
      </a:schemeClr>
      <a:schemeClr val="accent3">
        <a:alpha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3">
        <a:alpha val="3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  <a:alpha val="90000"/>
      </a:schemeClr>
      <a:schemeClr val="accent3">
        <a:tint val="20000"/>
        <a:alpha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f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bgSibTrans2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/>
    <dgm:txEffectClrLst/>
  </dgm:styleLbl>
  <dgm:styleLbl name="sibTrans1D1">
    <dgm:fillClrLst>
      <a:schemeClr val="accent3">
        <a:shade val="90000"/>
      </a:schemeClr>
      <a:schemeClr val="accent3">
        <a:tint val="50000"/>
      </a:schemeClr>
    </dgm:fillClrLst>
    <dgm:linClrLst>
      <a:schemeClr val="accent3">
        <a:shade val="90000"/>
      </a:schemeClr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>
        <a:alpha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3">
        <a:alpha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3">
        <a:shade val="8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>
        <a:tint val="7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>
        <a:tint val="5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>
        <a:alpha val="90000"/>
      </a:schemeClr>
      <a:schemeClr val="accent3">
        <a:alpha val="50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alpha val="90000"/>
        <a:tint val="40000"/>
      </a:schemeClr>
      <a:schemeClr val="accent3">
        <a:alpha val="5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2C065C4-DE8D-47FE-985B-FB7ABCC22E30}" type="doc">
      <dgm:prSet loTypeId="urn:microsoft.com/office/officeart/2005/8/layout/process1" loCatId="process" qsTypeId="urn:microsoft.com/office/officeart/2005/8/quickstyle/simple1" qsCatId="simple" csTypeId="urn:microsoft.com/office/officeart/2005/8/colors/accent3_5" csCatId="accent3" phldr="1"/>
      <dgm:spPr/>
      <dgm:t>
        <a:bodyPr/>
        <a:lstStyle/>
        <a:p>
          <a:pPr latinLnBrk="1"/>
          <a:endParaRPr lang="ko-KR" altLang="en-US"/>
        </a:p>
      </dgm:t>
    </dgm:pt>
    <dgm:pt modelId="{6979C1E6-444D-49DD-9AB8-30355A5A0647}">
      <dgm:prSet phldrT="[텍스트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pPr latinLnBrk="1">
            <a:lnSpc>
              <a:spcPct val="100000"/>
            </a:lnSpc>
          </a:pPr>
          <a:r>
            <a:rPr lang="ko-KR" altLang="en-US" sz="16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대중교통의</a:t>
          </a:r>
          <a:endParaRPr lang="en-US" altLang="ko-KR" sz="1600" b="1" dirty="0" smtClean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  <a:p>
          <a:pPr latinLnBrk="1">
            <a:lnSpc>
              <a:spcPct val="100000"/>
            </a:lnSpc>
          </a:pPr>
          <a:r>
            <a:rPr lang="ko-KR" altLang="en-US" sz="16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 불편함</a:t>
          </a:r>
          <a:endParaRPr lang="ko-KR" altLang="en-US" sz="1600" b="1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26D52F1-F6D2-4BB9-80E9-9C44E99DB43B}" type="parTrans" cxnId="{CC309346-FC29-4728-8D43-9CFF6BC3CFAD}">
      <dgm:prSet/>
      <dgm:spPr/>
      <dgm:t>
        <a:bodyPr/>
        <a:lstStyle/>
        <a:p>
          <a:pPr latinLnBrk="1">
            <a:lnSpc>
              <a:spcPct val="100000"/>
            </a:lnSpc>
          </a:pPr>
          <a:endParaRPr lang="ko-KR" altLang="en-US" sz="200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776CDE7-7606-454D-A1ED-C3BFEF8B694F}" type="sibTrans" cxnId="{CC309346-FC29-4728-8D43-9CFF6BC3CFAD}">
      <dgm:prSet custT="1"/>
      <dgm:spPr>
        <a:solidFill>
          <a:schemeClr val="accent6">
            <a:lumMod val="50000"/>
          </a:schemeClr>
        </a:solidFill>
      </dgm:spPr>
      <dgm:t>
        <a:bodyPr/>
        <a:lstStyle/>
        <a:p>
          <a:pPr latinLnBrk="1">
            <a:lnSpc>
              <a:spcPct val="100000"/>
            </a:lnSpc>
          </a:pPr>
          <a:endParaRPr lang="ko-KR" altLang="en-US" sz="200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04B16D49-C183-4570-B4FD-FB388E5EB3B3}">
      <dgm:prSet phldrT="[텍스트]" custT="1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pPr latinLnBrk="1">
            <a:lnSpc>
              <a:spcPct val="100000"/>
            </a:lnSpc>
          </a:pPr>
          <a:r>
            <a:rPr lang="en-US" altLang="ko-KR" sz="16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‘</a:t>
          </a:r>
          <a:r>
            <a:rPr lang="ko-KR" altLang="en-US" sz="1600" b="1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타랑께</a:t>
          </a:r>
          <a:r>
            <a:rPr lang="en-US" altLang="ko-KR" sz="16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’</a:t>
          </a:r>
          <a:r>
            <a:rPr lang="ko-KR" altLang="en-US" sz="16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의 </a:t>
          </a:r>
          <a:endParaRPr lang="en-US" altLang="ko-KR" sz="1600" b="1" dirty="0" smtClean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  <a:p>
          <a:pPr latinLnBrk="1">
            <a:lnSpc>
              <a:spcPct val="100000"/>
            </a:lnSpc>
          </a:pPr>
          <a:r>
            <a:rPr lang="ko-KR" altLang="en-US" sz="16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한정된 </a:t>
          </a:r>
          <a:r>
            <a:rPr lang="ko-KR" altLang="en-US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위치</a:t>
          </a:r>
        </a:p>
      </dgm:t>
    </dgm:pt>
    <dgm:pt modelId="{E6668627-957F-4DA6-A5E3-526F9D710FD4}" type="parTrans" cxnId="{6E6AAFEF-5488-4790-A31B-D88419EA46A2}">
      <dgm:prSet/>
      <dgm:spPr/>
      <dgm:t>
        <a:bodyPr/>
        <a:lstStyle/>
        <a:p>
          <a:pPr latinLnBrk="1">
            <a:lnSpc>
              <a:spcPct val="100000"/>
            </a:lnSpc>
          </a:pPr>
          <a:endParaRPr lang="ko-KR" altLang="en-US" sz="200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A610AEE-8A2A-416C-871E-513634D57004}" type="sibTrans" cxnId="{6E6AAFEF-5488-4790-A31B-D88419EA46A2}">
      <dgm:prSet custT="1"/>
      <dgm:spPr>
        <a:solidFill>
          <a:schemeClr val="accent6">
            <a:lumMod val="50000"/>
          </a:schemeClr>
        </a:solidFill>
      </dgm:spPr>
      <dgm:t>
        <a:bodyPr/>
        <a:lstStyle/>
        <a:p>
          <a:pPr latinLnBrk="1">
            <a:lnSpc>
              <a:spcPct val="100000"/>
            </a:lnSpc>
          </a:pPr>
          <a:endParaRPr lang="ko-KR" altLang="en-US" sz="200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294EA81-7539-49C4-A017-26A208A80217}">
      <dgm:prSet phldrT="[텍스트]" custT="1"/>
      <dgm:spPr>
        <a:solidFill>
          <a:schemeClr val="accent6">
            <a:lumMod val="40000"/>
            <a:lumOff val="60000"/>
          </a:schemeClr>
        </a:solidFill>
      </dgm:spPr>
      <dgm:t>
        <a:bodyPr/>
        <a:lstStyle/>
        <a:p>
          <a:pPr latinLnBrk="1">
            <a:lnSpc>
              <a:spcPct val="100000"/>
            </a:lnSpc>
          </a:pPr>
          <a:r>
            <a:rPr lang="ko-KR" altLang="en-US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코로나</a:t>
          </a:r>
          <a:r>
            <a:rPr lang="en-US" altLang="ko-KR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19 </a:t>
          </a:r>
          <a:r>
            <a:rPr lang="ko-KR" altLang="en-US" sz="16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상황</a:t>
          </a:r>
          <a:endParaRPr lang="ko-KR" altLang="en-US" sz="1600" b="1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75C9E86-F6B5-4143-9BF8-8694050B0B21}" type="sibTrans" cxnId="{4F81B965-942D-4DAC-8FA7-2782CB054904}">
      <dgm:prSet custT="1"/>
      <dgm:spPr>
        <a:solidFill>
          <a:schemeClr val="accent6">
            <a:lumMod val="50000"/>
          </a:schemeClr>
        </a:solidFill>
      </dgm:spPr>
      <dgm:t>
        <a:bodyPr/>
        <a:lstStyle/>
        <a:p>
          <a:pPr latinLnBrk="1">
            <a:lnSpc>
              <a:spcPct val="100000"/>
            </a:lnSpc>
          </a:pPr>
          <a:endParaRPr lang="ko-KR" altLang="en-US" sz="200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B67A251-1E51-4541-AEA9-2EEC30115CC5}" type="parTrans" cxnId="{4F81B965-942D-4DAC-8FA7-2782CB054904}">
      <dgm:prSet/>
      <dgm:spPr/>
      <dgm:t>
        <a:bodyPr/>
        <a:lstStyle/>
        <a:p>
          <a:pPr latinLnBrk="1">
            <a:lnSpc>
              <a:spcPct val="100000"/>
            </a:lnSpc>
          </a:pPr>
          <a:endParaRPr lang="ko-KR" altLang="en-US" sz="200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108E04B3-ADE1-4D6C-9BF1-15A3633A93BE}">
      <dgm:prSet phldrT="[텍스트]" custT="1"/>
      <dgm:spPr>
        <a:solidFill>
          <a:schemeClr val="accent6">
            <a:lumMod val="60000"/>
            <a:lumOff val="40000"/>
          </a:schemeClr>
        </a:solidFill>
        <a:ln>
          <a:noFill/>
        </a:ln>
      </dgm:spPr>
      <dgm:t>
        <a:bodyPr/>
        <a:lstStyle/>
        <a:p>
          <a:pPr latinLnBrk="1">
            <a:lnSpc>
              <a:spcPct val="100000"/>
            </a:lnSpc>
          </a:pPr>
          <a:r>
            <a:rPr lang="ko-KR" altLang="en-US" sz="1600" b="1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기존 </a:t>
          </a:r>
          <a:r>
            <a:rPr lang="ko-KR" altLang="en-US" sz="16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정책 및 방향과 시너지</a:t>
          </a:r>
          <a:endParaRPr lang="en-US" altLang="ko-KR" sz="1600" b="1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9C97770-B607-42A8-AD4C-E88BF5874743}" type="parTrans" cxnId="{BF5C18B5-7BB2-4CDE-867B-3877585D6F40}">
      <dgm:prSet/>
      <dgm:spPr/>
      <dgm:t>
        <a:bodyPr/>
        <a:lstStyle/>
        <a:p>
          <a:pPr latinLnBrk="1"/>
          <a:endParaRPr lang="ko-KR" altLang="en-US" sz="160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BA828B08-8550-439B-85D3-7B222139D9D8}" type="sibTrans" cxnId="{BF5C18B5-7BB2-4CDE-867B-3877585D6F40}">
      <dgm:prSet/>
      <dgm:spPr/>
      <dgm:t>
        <a:bodyPr/>
        <a:lstStyle/>
        <a:p>
          <a:pPr latinLnBrk="1"/>
          <a:endParaRPr lang="ko-KR" altLang="en-US" sz="160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2CBF00C-B88E-48E1-B54C-72C2DE4FCC5F}" type="pres">
      <dgm:prSet presAssocID="{C2C065C4-DE8D-47FE-985B-FB7ABCC22E30}" presName="Name0" presStyleCnt="0">
        <dgm:presLayoutVars>
          <dgm:dir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381154E4-2AC7-46D8-8469-253989029C59}" type="pres">
      <dgm:prSet presAssocID="{6979C1E6-444D-49DD-9AB8-30355A5A0647}" presName="node" presStyleLbl="node1" presStyleIdx="0" presStyleCnt="4" custScaleX="209498" custScaleY="324937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2A5F3FF4-2EC0-42ED-A4F3-DA6848CBF8DE}" type="pres">
      <dgm:prSet presAssocID="{3776CDE7-7606-454D-A1ED-C3BFEF8B694F}" presName="sibTrans" presStyleLbl="sibTrans2D1" presStyleIdx="0" presStyleCnt="3" custAng="5400000" custScaleX="128960" custScaleY="61489"/>
      <dgm:spPr>
        <a:prstGeom prst="triangle">
          <a:avLst/>
        </a:prstGeom>
      </dgm:spPr>
      <dgm:t>
        <a:bodyPr/>
        <a:lstStyle/>
        <a:p>
          <a:pPr latinLnBrk="1"/>
          <a:endParaRPr lang="ko-KR" altLang="en-US"/>
        </a:p>
      </dgm:t>
    </dgm:pt>
    <dgm:pt modelId="{E85191F6-91DA-428F-9778-218E48CA37DA}" type="pres">
      <dgm:prSet presAssocID="{3776CDE7-7606-454D-A1ED-C3BFEF8B694F}" presName="connectorText" presStyleLbl="sibTrans2D1" presStyleIdx="0" presStyleCnt="3"/>
      <dgm:spPr/>
      <dgm:t>
        <a:bodyPr/>
        <a:lstStyle/>
        <a:p>
          <a:pPr latinLnBrk="1"/>
          <a:endParaRPr lang="ko-KR" altLang="en-US"/>
        </a:p>
      </dgm:t>
    </dgm:pt>
    <dgm:pt modelId="{E3C6F064-CD1B-47D3-974D-2A53CAE1FEA0}" type="pres">
      <dgm:prSet presAssocID="{4294EA81-7539-49C4-A017-26A208A80217}" presName="node" presStyleLbl="node1" presStyleIdx="1" presStyleCnt="4" custScaleX="209498" custScaleY="324937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D21434BF-019E-4EF8-A73B-29F5E0B7A1F8}" type="pres">
      <dgm:prSet presAssocID="{475C9E86-F6B5-4143-9BF8-8694050B0B21}" presName="sibTrans" presStyleLbl="sibTrans2D1" presStyleIdx="1" presStyleCnt="3" custAng="5400000" custScaleX="128960" custScaleY="61489"/>
      <dgm:spPr>
        <a:prstGeom prst="triangle">
          <a:avLst/>
        </a:prstGeom>
      </dgm:spPr>
      <dgm:t>
        <a:bodyPr/>
        <a:lstStyle/>
        <a:p>
          <a:pPr latinLnBrk="1"/>
          <a:endParaRPr lang="ko-KR" altLang="en-US"/>
        </a:p>
      </dgm:t>
    </dgm:pt>
    <dgm:pt modelId="{04B16BBE-A8A0-473B-9A0F-B4CE4899B037}" type="pres">
      <dgm:prSet presAssocID="{475C9E86-F6B5-4143-9BF8-8694050B0B21}" presName="connectorText" presStyleLbl="sibTrans2D1" presStyleIdx="1" presStyleCnt="3"/>
      <dgm:spPr/>
      <dgm:t>
        <a:bodyPr/>
        <a:lstStyle/>
        <a:p>
          <a:pPr latinLnBrk="1"/>
          <a:endParaRPr lang="ko-KR" altLang="en-US"/>
        </a:p>
      </dgm:t>
    </dgm:pt>
    <dgm:pt modelId="{618CDC0F-0711-4F36-876A-ACBEF9A8970B}" type="pres">
      <dgm:prSet presAssocID="{04B16D49-C183-4570-B4FD-FB388E5EB3B3}" presName="node" presStyleLbl="node1" presStyleIdx="2" presStyleCnt="4" custScaleX="209498" custScaleY="324937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DFA2ACD-54C7-47A5-8275-5141062A62DF}" type="pres">
      <dgm:prSet presAssocID="{1A610AEE-8A2A-416C-871E-513634D57004}" presName="sibTrans" presStyleLbl="sibTrans2D1" presStyleIdx="2" presStyleCnt="3" custAng="5400000" custScaleX="128960" custScaleY="61489"/>
      <dgm:spPr>
        <a:prstGeom prst="triangle">
          <a:avLst/>
        </a:prstGeom>
      </dgm:spPr>
      <dgm:t>
        <a:bodyPr/>
        <a:lstStyle/>
        <a:p>
          <a:pPr latinLnBrk="1"/>
          <a:endParaRPr lang="ko-KR" altLang="en-US"/>
        </a:p>
      </dgm:t>
    </dgm:pt>
    <dgm:pt modelId="{0CC84708-C10E-4DCC-AEF4-8987E28FE192}" type="pres">
      <dgm:prSet presAssocID="{1A610AEE-8A2A-416C-871E-513634D57004}" presName="connectorText" presStyleLbl="sibTrans2D1" presStyleIdx="2" presStyleCnt="3"/>
      <dgm:spPr/>
      <dgm:t>
        <a:bodyPr/>
        <a:lstStyle/>
        <a:p>
          <a:pPr latinLnBrk="1"/>
          <a:endParaRPr lang="ko-KR" altLang="en-US"/>
        </a:p>
      </dgm:t>
    </dgm:pt>
    <dgm:pt modelId="{F2131168-AA6B-41DC-8D9E-B268672B8A3C}" type="pres">
      <dgm:prSet presAssocID="{108E04B3-ADE1-4D6C-9BF1-15A3633A93BE}" presName="node" presStyleLbl="node1" presStyleIdx="3" presStyleCnt="4" custScaleX="209498" custScaleY="324937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659607FC-958A-44C4-95F1-C4322572D14C}" type="presOf" srcId="{04B16D49-C183-4570-B4FD-FB388E5EB3B3}" destId="{618CDC0F-0711-4F36-876A-ACBEF9A8970B}" srcOrd="0" destOrd="0" presId="urn:microsoft.com/office/officeart/2005/8/layout/process1"/>
    <dgm:cxn modelId="{AAF9968A-1F72-4385-9FF3-18921AC05ADD}" type="presOf" srcId="{4294EA81-7539-49C4-A017-26A208A80217}" destId="{E3C6F064-CD1B-47D3-974D-2A53CAE1FEA0}" srcOrd="0" destOrd="0" presId="urn:microsoft.com/office/officeart/2005/8/layout/process1"/>
    <dgm:cxn modelId="{63F7EE83-C31A-4A7E-8583-955E3734272F}" type="presOf" srcId="{1A610AEE-8A2A-416C-871E-513634D57004}" destId="{0CC84708-C10E-4DCC-AEF4-8987E28FE192}" srcOrd="1" destOrd="0" presId="urn:microsoft.com/office/officeart/2005/8/layout/process1"/>
    <dgm:cxn modelId="{60B8DDA1-0169-4F2E-8B67-10AE74A3CEC2}" type="presOf" srcId="{6979C1E6-444D-49DD-9AB8-30355A5A0647}" destId="{381154E4-2AC7-46D8-8469-253989029C59}" srcOrd="0" destOrd="0" presId="urn:microsoft.com/office/officeart/2005/8/layout/process1"/>
    <dgm:cxn modelId="{4F81B965-942D-4DAC-8FA7-2782CB054904}" srcId="{C2C065C4-DE8D-47FE-985B-FB7ABCC22E30}" destId="{4294EA81-7539-49C4-A017-26A208A80217}" srcOrd="1" destOrd="0" parTransId="{1B67A251-1E51-4541-AEA9-2EEC30115CC5}" sibTransId="{475C9E86-F6B5-4143-9BF8-8694050B0B21}"/>
    <dgm:cxn modelId="{2C3ECB27-98A4-4564-8433-81C69A908985}" type="presOf" srcId="{3776CDE7-7606-454D-A1ED-C3BFEF8B694F}" destId="{2A5F3FF4-2EC0-42ED-A4F3-DA6848CBF8DE}" srcOrd="0" destOrd="0" presId="urn:microsoft.com/office/officeart/2005/8/layout/process1"/>
    <dgm:cxn modelId="{F6AA951F-DD89-4474-BEF0-85D2A9D13CFB}" type="presOf" srcId="{475C9E86-F6B5-4143-9BF8-8694050B0B21}" destId="{04B16BBE-A8A0-473B-9A0F-B4CE4899B037}" srcOrd="1" destOrd="0" presId="urn:microsoft.com/office/officeart/2005/8/layout/process1"/>
    <dgm:cxn modelId="{6E6AAFEF-5488-4790-A31B-D88419EA46A2}" srcId="{C2C065C4-DE8D-47FE-985B-FB7ABCC22E30}" destId="{04B16D49-C183-4570-B4FD-FB388E5EB3B3}" srcOrd="2" destOrd="0" parTransId="{E6668627-957F-4DA6-A5E3-526F9D710FD4}" sibTransId="{1A610AEE-8A2A-416C-871E-513634D57004}"/>
    <dgm:cxn modelId="{CC309346-FC29-4728-8D43-9CFF6BC3CFAD}" srcId="{C2C065C4-DE8D-47FE-985B-FB7ABCC22E30}" destId="{6979C1E6-444D-49DD-9AB8-30355A5A0647}" srcOrd="0" destOrd="0" parTransId="{526D52F1-F6D2-4BB9-80E9-9C44E99DB43B}" sibTransId="{3776CDE7-7606-454D-A1ED-C3BFEF8B694F}"/>
    <dgm:cxn modelId="{72D78944-8AE3-4E76-9E67-08B65C8F4A53}" type="presOf" srcId="{108E04B3-ADE1-4D6C-9BF1-15A3633A93BE}" destId="{F2131168-AA6B-41DC-8D9E-B268672B8A3C}" srcOrd="0" destOrd="0" presId="urn:microsoft.com/office/officeart/2005/8/layout/process1"/>
    <dgm:cxn modelId="{6D215554-41CD-4430-AFC6-EBD63AE21645}" type="presOf" srcId="{1A610AEE-8A2A-416C-871E-513634D57004}" destId="{ADFA2ACD-54C7-47A5-8275-5141062A62DF}" srcOrd="0" destOrd="0" presId="urn:microsoft.com/office/officeart/2005/8/layout/process1"/>
    <dgm:cxn modelId="{53C27824-4D1F-45CD-AFE7-97BDB6716D68}" type="presOf" srcId="{C2C065C4-DE8D-47FE-985B-FB7ABCC22E30}" destId="{22CBF00C-B88E-48E1-B54C-72C2DE4FCC5F}" srcOrd="0" destOrd="0" presId="urn:microsoft.com/office/officeart/2005/8/layout/process1"/>
    <dgm:cxn modelId="{69807A79-8ECC-4D12-AE25-E4D0D59B165F}" type="presOf" srcId="{3776CDE7-7606-454D-A1ED-C3BFEF8B694F}" destId="{E85191F6-91DA-428F-9778-218E48CA37DA}" srcOrd="1" destOrd="0" presId="urn:microsoft.com/office/officeart/2005/8/layout/process1"/>
    <dgm:cxn modelId="{9FBBDE12-3D5C-4A14-B742-83A066FA278A}" type="presOf" srcId="{475C9E86-F6B5-4143-9BF8-8694050B0B21}" destId="{D21434BF-019E-4EF8-A73B-29F5E0B7A1F8}" srcOrd="0" destOrd="0" presId="urn:microsoft.com/office/officeart/2005/8/layout/process1"/>
    <dgm:cxn modelId="{BF5C18B5-7BB2-4CDE-867B-3877585D6F40}" srcId="{C2C065C4-DE8D-47FE-985B-FB7ABCC22E30}" destId="{108E04B3-ADE1-4D6C-9BF1-15A3633A93BE}" srcOrd="3" destOrd="0" parTransId="{39C97770-B607-42A8-AD4C-E88BF5874743}" sibTransId="{BA828B08-8550-439B-85D3-7B222139D9D8}"/>
    <dgm:cxn modelId="{DE58F276-71AF-4C0E-8DF3-38488FDEB406}" type="presParOf" srcId="{22CBF00C-B88E-48E1-B54C-72C2DE4FCC5F}" destId="{381154E4-2AC7-46D8-8469-253989029C59}" srcOrd="0" destOrd="0" presId="urn:microsoft.com/office/officeart/2005/8/layout/process1"/>
    <dgm:cxn modelId="{7957CC12-6C81-4629-B94F-AAC289A6B142}" type="presParOf" srcId="{22CBF00C-B88E-48E1-B54C-72C2DE4FCC5F}" destId="{2A5F3FF4-2EC0-42ED-A4F3-DA6848CBF8DE}" srcOrd="1" destOrd="0" presId="urn:microsoft.com/office/officeart/2005/8/layout/process1"/>
    <dgm:cxn modelId="{D454C31D-6F25-4A58-8F3A-024128DDD04D}" type="presParOf" srcId="{2A5F3FF4-2EC0-42ED-A4F3-DA6848CBF8DE}" destId="{E85191F6-91DA-428F-9778-218E48CA37DA}" srcOrd="0" destOrd="0" presId="urn:microsoft.com/office/officeart/2005/8/layout/process1"/>
    <dgm:cxn modelId="{858E3D7A-5DC0-4952-9582-1A1B6F7BA025}" type="presParOf" srcId="{22CBF00C-B88E-48E1-B54C-72C2DE4FCC5F}" destId="{E3C6F064-CD1B-47D3-974D-2A53CAE1FEA0}" srcOrd="2" destOrd="0" presId="urn:microsoft.com/office/officeart/2005/8/layout/process1"/>
    <dgm:cxn modelId="{C6508592-66BE-4C33-BD17-9A88BD30C98D}" type="presParOf" srcId="{22CBF00C-B88E-48E1-B54C-72C2DE4FCC5F}" destId="{D21434BF-019E-4EF8-A73B-29F5E0B7A1F8}" srcOrd="3" destOrd="0" presId="urn:microsoft.com/office/officeart/2005/8/layout/process1"/>
    <dgm:cxn modelId="{9E022D5F-E028-4C0E-AE73-CEA3689D0B9B}" type="presParOf" srcId="{D21434BF-019E-4EF8-A73B-29F5E0B7A1F8}" destId="{04B16BBE-A8A0-473B-9A0F-B4CE4899B037}" srcOrd="0" destOrd="0" presId="urn:microsoft.com/office/officeart/2005/8/layout/process1"/>
    <dgm:cxn modelId="{F3F0AF29-319C-46A3-9454-BE60C4E52E05}" type="presParOf" srcId="{22CBF00C-B88E-48E1-B54C-72C2DE4FCC5F}" destId="{618CDC0F-0711-4F36-876A-ACBEF9A8970B}" srcOrd="4" destOrd="0" presId="urn:microsoft.com/office/officeart/2005/8/layout/process1"/>
    <dgm:cxn modelId="{57BEA44F-1572-40B3-BF9F-31EA134085B6}" type="presParOf" srcId="{22CBF00C-B88E-48E1-B54C-72C2DE4FCC5F}" destId="{ADFA2ACD-54C7-47A5-8275-5141062A62DF}" srcOrd="5" destOrd="0" presId="urn:microsoft.com/office/officeart/2005/8/layout/process1"/>
    <dgm:cxn modelId="{5E3680C9-A459-4D86-B73E-C00F7B98BDF9}" type="presParOf" srcId="{ADFA2ACD-54C7-47A5-8275-5141062A62DF}" destId="{0CC84708-C10E-4DCC-AEF4-8987E28FE192}" srcOrd="0" destOrd="0" presId="urn:microsoft.com/office/officeart/2005/8/layout/process1"/>
    <dgm:cxn modelId="{708CB8D9-B297-495D-A709-D33DFEAE26A1}" type="presParOf" srcId="{22CBF00C-B88E-48E1-B54C-72C2DE4FCC5F}" destId="{F2131168-AA6B-41DC-8D9E-B268672B8A3C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81154E4-2AC7-46D8-8469-253989029C59}">
      <dsp:nvSpPr>
        <dsp:cNvPr id="0" name=""/>
        <dsp:cNvSpPr/>
      </dsp:nvSpPr>
      <dsp:spPr>
        <a:xfrm>
          <a:off x="3914" y="0"/>
          <a:ext cx="1528297" cy="2628684"/>
        </a:xfrm>
        <a:prstGeom prst="roundRect">
          <a:avLst>
            <a:gd name="adj" fmla="val 10000"/>
          </a:avLst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600" b="1" kern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대중교통의</a:t>
          </a:r>
          <a:endParaRPr lang="en-US" altLang="ko-KR" sz="1600" b="1" kern="1200" dirty="0" smtClean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  <a:p>
          <a:pPr lvl="0" algn="ctr" defTabSz="7112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600" b="1" kern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 불편함</a:t>
          </a:r>
          <a:endParaRPr lang="ko-KR" altLang="en-US" sz="1600" b="1" kern="120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8676" y="44762"/>
        <a:ext cx="1438773" cy="2539160"/>
      </dsp:txXfrm>
    </dsp:sp>
    <dsp:sp modelId="{2A5F3FF4-2EC0-42ED-A4F3-DA6848CBF8DE}">
      <dsp:nvSpPr>
        <dsp:cNvPr id="0" name=""/>
        <dsp:cNvSpPr/>
      </dsp:nvSpPr>
      <dsp:spPr>
        <a:xfrm rot="5400000">
          <a:off x="1582768" y="1258719"/>
          <a:ext cx="199443" cy="111244"/>
        </a:xfrm>
        <a:prstGeom prst="triangle">
          <a:avLst/>
        </a:prstGeom>
        <a:solidFill>
          <a:schemeClr val="accent6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ko-KR" altLang="en-US" sz="2000" kern="120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599455" y="1264282"/>
        <a:ext cx="166070" cy="66746"/>
      </dsp:txXfrm>
    </dsp:sp>
    <dsp:sp modelId="{E3C6F064-CD1B-47D3-974D-2A53CAE1FEA0}">
      <dsp:nvSpPr>
        <dsp:cNvPr id="0" name=""/>
        <dsp:cNvSpPr/>
      </dsp:nvSpPr>
      <dsp:spPr>
        <a:xfrm>
          <a:off x="1824014" y="0"/>
          <a:ext cx="1528297" cy="2628684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6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코로나</a:t>
          </a:r>
          <a:r>
            <a:rPr lang="en-US" altLang="ko-KR" sz="16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19 </a:t>
          </a:r>
          <a:r>
            <a:rPr lang="ko-KR" altLang="en-US" sz="1600" b="1" kern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상황</a:t>
          </a:r>
          <a:endParaRPr lang="ko-KR" altLang="en-US" sz="1600" b="1" kern="120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868776" y="44762"/>
        <a:ext cx="1438773" cy="2539160"/>
      </dsp:txXfrm>
    </dsp:sp>
    <dsp:sp modelId="{D21434BF-019E-4EF8-A73B-29F5E0B7A1F8}">
      <dsp:nvSpPr>
        <dsp:cNvPr id="0" name=""/>
        <dsp:cNvSpPr/>
      </dsp:nvSpPr>
      <dsp:spPr>
        <a:xfrm rot="5400000">
          <a:off x="3402868" y="1258719"/>
          <a:ext cx="199443" cy="111244"/>
        </a:xfrm>
        <a:prstGeom prst="triangle">
          <a:avLst/>
        </a:prstGeom>
        <a:solidFill>
          <a:schemeClr val="accent6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ko-KR" altLang="en-US" sz="2000" kern="120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3419555" y="1264282"/>
        <a:ext cx="166070" cy="66746"/>
      </dsp:txXfrm>
    </dsp:sp>
    <dsp:sp modelId="{618CDC0F-0711-4F36-876A-ACBEF9A8970B}">
      <dsp:nvSpPr>
        <dsp:cNvPr id="0" name=""/>
        <dsp:cNvSpPr/>
      </dsp:nvSpPr>
      <dsp:spPr>
        <a:xfrm>
          <a:off x="3644113" y="0"/>
          <a:ext cx="1528297" cy="2628684"/>
        </a:xfrm>
        <a:prstGeom prst="roundRect">
          <a:avLst>
            <a:gd name="adj" fmla="val 10000"/>
          </a:avLst>
        </a:prstGeom>
        <a:solidFill>
          <a:schemeClr val="accent6">
            <a:lumMod val="40000"/>
            <a:lumOff val="6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en-US" altLang="ko-KR" sz="1600" b="1" kern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‘</a:t>
          </a:r>
          <a:r>
            <a:rPr lang="ko-KR" altLang="en-US" sz="1600" b="1" kern="1200" dirty="0" err="1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타랑께</a:t>
          </a:r>
          <a:r>
            <a:rPr lang="en-US" altLang="ko-KR" sz="1600" b="1" kern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’</a:t>
          </a:r>
          <a:r>
            <a:rPr lang="ko-KR" altLang="en-US" sz="1600" b="1" kern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의 </a:t>
          </a:r>
          <a:endParaRPr lang="en-US" altLang="ko-KR" sz="1600" b="1" kern="1200" dirty="0" smtClean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  <a:p>
          <a:pPr lvl="0" algn="ctr" defTabSz="7112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600" b="1" kern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한정된 </a:t>
          </a:r>
          <a:r>
            <a:rPr lang="ko-KR" altLang="en-US" sz="16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위치</a:t>
          </a:r>
        </a:p>
      </dsp:txBody>
      <dsp:txXfrm>
        <a:off x="3688875" y="44762"/>
        <a:ext cx="1438773" cy="2539160"/>
      </dsp:txXfrm>
    </dsp:sp>
    <dsp:sp modelId="{ADFA2ACD-54C7-47A5-8275-5141062A62DF}">
      <dsp:nvSpPr>
        <dsp:cNvPr id="0" name=""/>
        <dsp:cNvSpPr/>
      </dsp:nvSpPr>
      <dsp:spPr>
        <a:xfrm rot="5400000">
          <a:off x="5222968" y="1258719"/>
          <a:ext cx="199443" cy="111244"/>
        </a:xfrm>
        <a:prstGeom prst="triangle">
          <a:avLst/>
        </a:prstGeom>
        <a:solidFill>
          <a:schemeClr val="accent6">
            <a:lumMod val="5000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8890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endParaRPr lang="ko-KR" altLang="en-US" sz="2000" kern="120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239655" y="1264282"/>
        <a:ext cx="166070" cy="66746"/>
      </dsp:txXfrm>
    </dsp:sp>
    <dsp:sp modelId="{F2131168-AA6B-41DC-8D9E-B268672B8A3C}">
      <dsp:nvSpPr>
        <dsp:cNvPr id="0" name=""/>
        <dsp:cNvSpPr/>
      </dsp:nvSpPr>
      <dsp:spPr>
        <a:xfrm>
          <a:off x="5464213" y="0"/>
          <a:ext cx="1528297" cy="2628684"/>
        </a:xfrm>
        <a:prstGeom prst="roundRect">
          <a:avLst>
            <a:gd name="adj" fmla="val 10000"/>
          </a:avLst>
        </a:prstGeom>
        <a:solidFill>
          <a:schemeClr val="accent6">
            <a:lumMod val="60000"/>
            <a:lumOff val="40000"/>
          </a:schemeClr>
        </a:solid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lvl="0" algn="ctr" defTabSz="711200" latinLnBrk="1">
            <a:lnSpc>
              <a:spcPct val="10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1600" b="1" kern="12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기존 </a:t>
          </a:r>
          <a:r>
            <a:rPr lang="ko-KR" altLang="en-US" sz="1600" b="1" kern="1200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rPr>
            <a:t>정책 및 방향과 시너지</a:t>
          </a:r>
          <a:endParaRPr lang="en-US" altLang="ko-KR" sz="1600" b="1" kern="1200" dirty="0">
            <a:solidFill>
              <a:schemeClr val="tx1"/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508975" y="44762"/>
        <a:ext cx="1438773" cy="253916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jpeg>
</file>

<file path=ppt/media/image23.jpg>
</file>

<file path=ppt/media/image24.png>
</file>

<file path=ppt/media/image25.png>
</file>

<file path=ppt/media/image26.jpe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jpeg>
</file>

<file path=ppt/media/image48.jpeg>
</file>

<file path=ppt/media/image49.jpeg>
</file>

<file path=ppt/media/image5.png>
</file>

<file path=ppt/media/image50.png>
</file>

<file path=ppt/media/image51.png>
</file>

<file path=ppt/media/image52.png>
</file>

<file path=ppt/media/image53.jpeg>
</file>

<file path=ppt/media/image54.png>
</file>

<file path=ppt/media/image55.png>
</file>

<file path=ppt/media/image56.png>
</file>

<file path=ppt/media/image57.png>
</file>

<file path=ppt/media/image58.png>
</file>

<file path=ppt/media/image59.png>
</file>

<file path=ppt/media/image6.png>
</file>

<file path=ppt/media/image60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fld id="{FD7849E4-EF3F-47EE-AC8B-222C297CAE6B}" type="datetimeFigureOut">
              <a:rPr lang="ko-KR" altLang="en-US" smtClean="0"/>
              <a:pPr/>
              <a:t>2020-10-25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fld id="{CBF595F4-0F9E-41D6-9628-32B0490985B2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149605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HY견고딕" panose="02030600000101010101" pitchFamily="18" charset="-127"/>
        <a:ea typeface="HY견고딕" panose="02030600000101010101" pitchFamily="18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HY견고딕" panose="02030600000101010101" pitchFamily="18" charset="-127"/>
        <a:ea typeface="HY견고딕" panose="02030600000101010101" pitchFamily="18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HY견고딕" panose="02030600000101010101" pitchFamily="18" charset="-127"/>
        <a:ea typeface="HY견고딕" panose="02030600000101010101" pitchFamily="18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HY견고딕" panose="02030600000101010101" pitchFamily="18" charset="-127"/>
        <a:ea typeface="HY견고딕" panose="02030600000101010101" pitchFamily="18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HY견고딕" panose="02030600000101010101" pitchFamily="18" charset="-127"/>
        <a:ea typeface="HY견고딕" panose="02030600000101010101" pitchFamily="18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3322072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16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565828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</a:t>
            </a:r>
            <a:r>
              <a:rPr lang="ko-KR" altLang="en-US" dirty="0" err="1"/>
              <a:t>운남동과</a:t>
            </a:r>
            <a:r>
              <a:rPr lang="ko-KR" altLang="en-US" dirty="0"/>
              <a:t> 우산동을 한번 분석 해보았습니다</a:t>
            </a:r>
            <a:r>
              <a:rPr lang="en-US" altLang="ko-KR" dirty="0"/>
              <a:t>.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우산동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또한 인구 수가 가장 많았던 수완동의 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버스 경로에 있기 때문에 유동인구가 인구 수에 비해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눈에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띄었다라는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결론을 내렸고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두 동 모두 인구수와 유동인구가 겹쳤던 수완지구에 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영향을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받는다라고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결론 내렸다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17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409698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</a:t>
            </a:r>
            <a:r>
              <a:rPr lang="ko-KR" altLang="en-US" dirty="0" err="1"/>
              <a:t>운남동과</a:t>
            </a:r>
            <a:r>
              <a:rPr lang="ko-KR" altLang="en-US" dirty="0"/>
              <a:t> 우산동을 한번 분석 해보았습니다</a:t>
            </a:r>
            <a:r>
              <a:rPr lang="en-US" altLang="ko-KR" dirty="0"/>
              <a:t>.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우산동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또한 인구 수가 가장 많았던 수완동의 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버스 경로에 있기 때문에 유동인구가 인구 수에 비해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눈에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띄었다라는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결론을 내렸고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두 동 모두 인구수와 유동인구가 겹쳤던 수완지구에 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영향을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받는다라고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결론 내렸다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fontAlgn="base" latinLnBrk="1"/>
            <a:r>
              <a:rPr lang="ko-KR" altLang="en-US" sz="1200" b="1" kern="1200" dirty="0" err="1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승하차</a:t>
            </a:r>
            <a:r>
              <a:rPr lang="ko-KR" altLang="en-US" sz="1200" b="1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 비율은 그 동네에서 얼마나 많은 거주민들이 버스를 이용하고 있는가에 대한 수치이다</a:t>
            </a:r>
            <a:r>
              <a:rPr lang="en-US" altLang="ko-KR" sz="1200" b="1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. (</a:t>
            </a:r>
            <a:r>
              <a:rPr lang="ko-KR" altLang="en-US" sz="1200" b="1" kern="1200" dirty="0" err="1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승하차</a:t>
            </a:r>
            <a:r>
              <a:rPr lang="ko-KR" altLang="en-US" sz="1200" b="1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 비율</a:t>
            </a:r>
            <a:r>
              <a:rPr lang="en-US" altLang="ko-KR" sz="1200" b="1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(</a:t>
            </a:r>
            <a:r>
              <a:rPr lang="ko-KR" altLang="en-US" sz="1200" b="1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버스 이용률</a:t>
            </a:r>
            <a:r>
              <a:rPr lang="en-US" altLang="ko-KR" sz="1200" b="1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) = </a:t>
            </a:r>
            <a:r>
              <a:rPr lang="ko-KR" altLang="en-US" sz="1200" b="1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거주민 수</a:t>
            </a:r>
            <a:r>
              <a:rPr lang="en-US" altLang="ko-KR" sz="1200" b="1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(</a:t>
            </a:r>
            <a:r>
              <a:rPr lang="ko-KR" altLang="en-US" sz="1200" b="1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만 단위</a:t>
            </a:r>
            <a:r>
              <a:rPr lang="en-US" altLang="ko-KR" sz="1200" b="1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) / </a:t>
            </a:r>
            <a:r>
              <a:rPr lang="ko-KR" altLang="en-US" sz="1200" b="1" kern="1200" dirty="0" err="1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승하차</a:t>
            </a:r>
            <a:r>
              <a:rPr lang="ko-KR" altLang="en-US" sz="1200" b="1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 수</a:t>
            </a:r>
            <a:r>
              <a:rPr lang="en-US" altLang="ko-KR" sz="1200" b="1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(</a:t>
            </a:r>
            <a:r>
              <a:rPr lang="ko-KR" altLang="en-US" sz="1200" b="1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만 단위</a:t>
            </a:r>
            <a:r>
              <a:rPr lang="en-US" altLang="ko-KR" sz="1200" b="1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) * 100)</a:t>
            </a:r>
            <a:endParaRPr lang="ko-KR" altLang="en-US" sz="1200" b="1" kern="1200" dirty="0">
              <a:solidFill>
                <a:schemeClr val="tx1"/>
              </a:solidFill>
              <a:effectLst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  <a:p>
            <a:pPr lvl="0" fontAlgn="base" latinLnBrk="1"/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승하차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 비율은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승하차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 인원에 대한 거주민 수의 비율로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이를 통해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동별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 버스 이용률을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수치화할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 수 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.</a:t>
            </a:r>
            <a:endParaRPr lang="ko-KR" altLang="en-US" sz="1200" kern="1200" dirty="0">
              <a:solidFill>
                <a:schemeClr val="tx1"/>
              </a:solidFill>
              <a:effectLst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  <a:p>
            <a:pPr fontAlgn="base" latinLnBrk="1"/>
            <a:r>
              <a:rPr lang="ko-KR" altLang="en-US" sz="1200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이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승하차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 비율이 다른 동에 비해 높을수록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승하차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 수에 비해 인구가 많은 것이므로 해당 동의 거주민 수에 비해 버스 이용률이 낮다는 결론을 내릴 수 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. </a:t>
            </a:r>
            <a:endParaRPr lang="ko-KR" altLang="en-US" sz="1200" kern="1200" dirty="0">
              <a:solidFill>
                <a:schemeClr val="tx1"/>
              </a:solidFill>
              <a:effectLst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  <a:p>
            <a:pPr fontAlgn="base" latinLnBrk="1"/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승하차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 비율이 광주광역시 전체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승하차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 비율 평균보다 높을 경우에는 다른 지역들에 비해 해당 지역에서는 버스 이용률이 낮음을 알 수 있다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.</a:t>
            </a:r>
            <a:endParaRPr lang="ko-KR" altLang="en-US" sz="1200" kern="1200" dirty="0">
              <a:solidFill>
                <a:schemeClr val="tx1"/>
              </a:solidFill>
              <a:effectLst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  <a:p>
            <a:pPr fontAlgn="base" latinLnBrk="1"/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승하차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 비율이 거주민 수에 비해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, 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혹은 평균에 비해 낮은 지역을 인구수가 많은 순서로 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15</a:t>
            </a:r>
            <a:r>
              <a:rPr lang="ko-KR" altLang="en-US" sz="1200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개의 데이터를 추출하여 그래프를 통해 </a:t>
            </a:r>
            <a:r>
              <a:rPr lang="ko-KR" altLang="en-US" sz="1200" kern="1200" dirty="0" err="1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시각화시킨다</a:t>
            </a:r>
            <a:r>
              <a:rPr lang="en-US" altLang="ko-KR" sz="1200" kern="1200" dirty="0">
                <a:solidFill>
                  <a:schemeClr val="tx1"/>
                </a:solidFill>
                <a:effectLst/>
                <a:latin typeface="HY견고딕" panose="02030600000101010101" pitchFamily="18" charset="-127"/>
                <a:ea typeface="HY견고딕" panose="02030600000101010101" pitchFamily="18" charset="-127"/>
                <a:cs typeface="+mn-cs"/>
              </a:rPr>
              <a:t>.</a:t>
            </a:r>
            <a:endParaRPr lang="ko-KR" altLang="en-US" sz="1200" kern="1200" dirty="0">
              <a:solidFill>
                <a:schemeClr val="tx1"/>
              </a:solidFill>
              <a:effectLst/>
              <a:latin typeface="HY견고딕" panose="02030600000101010101" pitchFamily="18" charset="-127"/>
              <a:ea typeface="HY견고딕" panose="02030600000101010101" pitchFamily="18" charset="-127"/>
              <a:cs typeface="+mn-cs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19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5547093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</a:t>
            </a:r>
            <a:r>
              <a:rPr lang="ko-KR" altLang="en-US" dirty="0" err="1"/>
              <a:t>운남동과</a:t>
            </a:r>
            <a:r>
              <a:rPr lang="ko-KR" altLang="en-US" dirty="0"/>
              <a:t> 우산동을 한번 분석 해보았습니다</a:t>
            </a:r>
            <a:r>
              <a:rPr lang="en-US" altLang="ko-KR" dirty="0"/>
              <a:t>.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우산동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또한 인구 수가 가장 많았던 수완동의 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버스 경로에 있기 때문에 유동인구가 인구 수에 비해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눈에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띄었다라는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결론을 내렸고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두 동 모두 인구수와 유동인구가 겹쳤던 수완지구에 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영향을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받는다라고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결론 내렸다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20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1314521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</a:t>
            </a:r>
            <a:r>
              <a:rPr lang="ko-KR" altLang="en-US" dirty="0" err="1"/>
              <a:t>운남동과</a:t>
            </a:r>
            <a:r>
              <a:rPr lang="ko-KR" altLang="en-US" dirty="0"/>
              <a:t> 우산동을 한번 분석 해보았습니다</a:t>
            </a:r>
            <a:r>
              <a:rPr lang="en-US" altLang="ko-KR" dirty="0"/>
              <a:t>.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우산동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또한 인구 수가 가장 많았던 수완동의 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버스 경로에 있기 때문에 유동인구가 인구 수에 비해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눈에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띄었다라는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결론을 내렸고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두 동 모두 인구수와 유동인구가 겹쳤던 수완지구에 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영향을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받는다라고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결론 내렸다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21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5913595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</a:t>
            </a:r>
            <a:r>
              <a:rPr lang="ko-KR" altLang="en-US" dirty="0" err="1"/>
              <a:t>운남동과</a:t>
            </a:r>
            <a:r>
              <a:rPr lang="ko-KR" altLang="en-US" dirty="0"/>
              <a:t> 우산동을 한번 분석 해보았습니다</a:t>
            </a:r>
            <a:r>
              <a:rPr lang="en-US" altLang="ko-KR" dirty="0"/>
              <a:t>.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우산동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또한 인구 수가 가장 많았던 수완동의 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버스 경로에 있기 때문에 유동인구가 인구 수에 비해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눈에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띄었다라는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결론을 내렸고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두 동 모두 인구수와 유동인구가 겹쳤던 수완지구에 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영향을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받는다라고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결론 내렸다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22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348474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그래서 </a:t>
            </a:r>
            <a:r>
              <a:rPr lang="ko-KR" altLang="en-US" dirty="0" err="1"/>
              <a:t>운남동과</a:t>
            </a:r>
            <a:r>
              <a:rPr lang="ko-KR" altLang="en-US" dirty="0"/>
              <a:t> 우산동을 한번 분석 해보았습니다</a:t>
            </a:r>
            <a:r>
              <a:rPr lang="en-US" altLang="ko-KR" dirty="0"/>
              <a:t>.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우산동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또한 인구 수가 가장 많았던 수완동의 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버스 경로에 있기 때문에 유동인구가 인구 수에 비해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눈에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띄었다라는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결론을 내렸고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두 동 모두 인구수와 유동인구가 겹쳤던 수완지구에 </a:t>
            </a:r>
            <a:endParaRPr lang="en-US" altLang="ko-KR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영향을 </a:t>
            </a:r>
            <a:r>
              <a:rPr lang="ko-KR" altLang="en-US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받는다라고</a:t>
            </a:r>
            <a:r>
              <a:rPr lang="ko-KR" altLang="en-US" dirty="0">
                <a:latin typeface="HY견고딕" panose="02030600000101010101" pitchFamily="18" charset="-127"/>
                <a:ea typeface="HY견고딕" panose="02030600000101010101" pitchFamily="18" charset="-127"/>
              </a:rPr>
              <a:t> 결론 내렸다</a:t>
            </a:r>
            <a:r>
              <a:rPr lang="en-US" altLang="ko-KR" dirty="0">
                <a:latin typeface="HY견고딕" panose="02030600000101010101" pitchFamily="18" charset="-127"/>
                <a:ea typeface="HY견고딕" panose="02030600000101010101" pitchFamily="18" charset="-127"/>
              </a:rPr>
              <a:t>.</a:t>
            </a:r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23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7914509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0" dirty="0">
                <a:solidFill>
                  <a:srgbClr val="000000"/>
                </a:solidFill>
                <a:latin typeface="+mn-ea"/>
              </a:rPr>
              <a:t>앞선 사례분석을 통해</a:t>
            </a:r>
            <a:r>
              <a:rPr lang="en-US" altLang="ko-KR" sz="1200" kern="0" dirty="0">
                <a:solidFill>
                  <a:srgbClr val="000000"/>
                </a:solidFill>
                <a:latin typeface="+mn-ea"/>
              </a:rPr>
              <a:t>, </a:t>
            </a:r>
            <a:r>
              <a:rPr lang="ko-KR" altLang="en-US" sz="1200" kern="0" dirty="0">
                <a:solidFill>
                  <a:srgbClr val="000000"/>
                </a:solidFill>
                <a:latin typeface="+mn-ea"/>
              </a:rPr>
              <a:t>서울시 공공자전거 ‘</a:t>
            </a:r>
            <a:r>
              <a:rPr lang="ko-KR" altLang="en-US" sz="1200" kern="0" dirty="0" err="1">
                <a:solidFill>
                  <a:srgbClr val="000000"/>
                </a:solidFill>
                <a:latin typeface="+mn-ea"/>
              </a:rPr>
              <a:t>따릉이’의</a:t>
            </a:r>
            <a:r>
              <a:rPr lang="ko-KR" altLang="en-US" sz="1200" kern="0" dirty="0">
                <a:solidFill>
                  <a:srgbClr val="000000"/>
                </a:solidFill>
                <a:latin typeface="+mn-ea"/>
              </a:rPr>
              <a:t> 문제점을 분석한 결과 대여가 활발한 지역에 자전거가 부족한 현상이 일어난다는 점이다</a:t>
            </a:r>
            <a:r>
              <a:rPr lang="en-US" altLang="ko-KR" sz="1200" kern="0" dirty="0">
                <a:solidFill>
                  <a:srgbClr val="000000"/>
                </a:solidFill>
                <a:latin typeface="+mn-ea"/>
              </a:rPr>
              <a:t>. </a:t>
            </a:r>
            <a:r>
              <a:rPr lang="ko-KR" altLang="en-US" sz="1200" kern="0" dirty="0">
                <a:solidFill>
                  <a:srgbClr val="000000"/>
                </a:solidFill>
                <a:latin typeface="+mn-ea"/>
              </a:rPr>
              <a:t>서울시는 이를 해결하기 위하여 배송원이 자전거를 순환시켜주는 작업을 진행한다</a:t>
            </a:r>
            <a:r>
              <a:rPr lang="en-US" altLang="ko-KR" sz="1200" kern="0" dirty="0">
                <a:solidFill>
                  <a:srgbClr val="000000"/>
                </a:solidFill>
                <a:latin typeface="+mn-ea"/>
              </a:rPr>
              <a:t>. </a:t>
            </a:r>
            <a:r>
              <a:rPr lang="ko-KR" altLang="en-US" sz="1200" kern="0" dirty="0">
                <a:solidFill>
                  <a:srgbClr val="000000"/>
                </a:solidFill>
                <a:latin typeface="+mn-ea"/>
              </a:rPr>
              <a:t>광주 ‘</a:t>
            </a:r>
            <a:r>
              <a:rPr lang="ko-KR" altLang="en-US" sz="1200" kern="0" dirty="0" err="1">
                <a:solidFill>
                  <a:srgbClr val="000000"/>
                </a:solidFill>
                <a:latin typeface="+mn-ea"/>
              </a:rPr>
              <a:t>타랑께’의</a:t>
            </a:r>
            <a:r>
              <a:rPr lang="ko-KR" altLang="en-US" sz="1200" kern="0" dirty="0">
                <a:solidFill>
                  <a:srgbClr val="000000"/>
                </a:solidFill>
                <a:latin typeface="+mn-ea"/>
              </a:rPr>
              <a:t> 경우에는 이러한 작업을 최소화하기 위하여 대여가 활발한 지역에 주차할 경우 혜택을 주는 주차 인센티브 지역을 제시할 수 있다</a:t>
            </a:r>
            <a:r>
              <a:rPr lang="en-US" altLang="ko-KR" sz="1200" kern="0" dirty="0">
                <a:solidFill>
                  <a:srgbClr val="000000"/>
                </a:solidFill>
                <a:latin typeface="+mn-ea"/>
              </a:rPr>
              <a:t>.</a:t>
            </a:r>
            <a:endParaRPr lang="ko-KR" altLang="en-US" sz="2400" kern="0" spc="0" dirty="0">
              <a:solidFill>
                <a:srgbClr val="000000"/>
              </a:solidFill>
              <a:effectLst/>
              <a:latin typeface="+mn-ea"/>
            </a:endParaRPr>
          </a:p>
          <a:p>
            <a:endParaRPr lang="en-US" altLang="ko-KR" sz="1200" dirty="0"/>
          </a:p>
          <a:p>
            <a:endParaRPr lang="en-US" altLang="ko-KR" sz="1200" dirty="0"/>
          </a:p>
          <a:p>
            <a:r>
              <a:rPr lang="ko-KR" altLang="en-US" sz="1200" dirty="0" err="1"/>
              <a:t>타랑께의</a:t>
            </a:r>
            <a:r>
              <a:rPr lang="ko-KR" altLang="en-US" sz="1200" dirty="0"/>
              <a:t> 활성화와 대중교통과의 연계를 위해서 </a:t>
            </a:r>
            <a:r>
              <a:rPr lang="ko-KR" altLang="en-US" sz="1200" dirty="0" err="1"/>
              <a:t>타랑께의</a:t>
            </a:r>
            <a:r>
              <a:rPr lang="ko-KR" altLang="en-US" sz="1200" dirty="0"/>
              <a:t> 수요인원은 인구수 및 유동인구와 비례한다고 볼 수 있다</a:t>
            </a:r>
            <a:r>
              <a:rPr lang="en-US" altLang="ko-KR" sz="1200" dirty="0"/>
              <a:t>. </a:t>
            </a:r>
          </a:p>
          <a:p>
            <a:r>
              <a:rPr lang="ko-KR" altLang="en-US" sz="1200" dirty="0"/>
              <a:t>또한 높은 인구수와 유동인구 수를 가지고 있는 수완지구 부분의 대중교통 </a:t>
            </a:r>
            <a:r>
              <a:rPr lang="ko-KR" altLang="en-US" sz="1200" dirty="0" err="1"/>
              <a:t>승하차</a:t>
            </a:r>
            <a:r>
              <a:rPr lang="ko-KR" altLang="en-US" sz="1200" dirty="0"/>
              <a:t> 비율 및 버스 정류장 개수가 광주내</a:t>
            </a:r>
            <a:endParaRPr lang="en-US" altLang="ko-KR" sz="1200" dirty="0"/>
          </a:p>
          <a:p>
            <a:r>
              <a:rPr lang="ko-KR" altLang="en-US" sz="1200" dirty="0"/>
              <a:t> 다른 인구수 및 유동인구가 높은 지역에 비해 적다는 걸 확인했을 때</a:t>
            </a:r>
            <a:r>
              <a:rPr lang="en-US" altLang="ko-KR" sz="1200" dirty="0"/>
              <a:t>, </a:t>
            </a:r>
          </a:p>
          <a:p>
            <a:r>
              <a:rPr lang="ko-KR" altLang="en-US" sz="1200" dirty="0"/>
              <a:t>수완지구를 </a:t>
            </a:r>
            <a:r>
              <a:rPr lang="ko-KR" altLang="en-US" sz="1200" dirty="0" err="1"/>
              <a:t>타랑께</a:t>
            </a:r>
            <a:r>
              <a:rPr lang="ko-KR" altLang="en-US" sz="1200" dirty="0"/>
              <a:t> 정류장 확대 우선순위 지역으로 선정할 수 있다</a:t>
            </a:r>
            <a:r>
              <a:rPr lang="en-US" altLang="ko-KR" sz="1200" dirty="0"/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25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9464657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</a:rPr>
              <a:t>옆의 이미지는 수완지구내 시설물에 대해 가산점을 </a:t>
            </a:r>
            <a:endParaRPr lang="en-US" altLang="ko-KR" sz="1200" b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</a:rPr>
              <a:t>부여하고</a:t>
            </a:r>
            <a:r>
              <a:rPr lang="en-US" altLang="ko-KR" sz="1200" b="1" dirty="0">
                <a:latin typeface="+mn-ea"/>
              </a:rPr>
              <a:t> </a:t>
            </a:r>
            <a:r>
              <a:rPr lang="ko-KR" altLang="en-US" sz="1200" b="1" dirty="0">
                <a:latin typeface="+mn-ea"/>
              </a:rPr>
              <a:t>중요시설 위주로 좌표를 설정한 이미지를 보여준다</a:t>
            </a:r>
            <a:r>
              <a:rPr lang="en-US" altLang="ko-KR" sz="1200" b="1" dirty="0">
                <a:latin typeface="+mn-ea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</a:rPr>
              <a:t>앞의 자료를 바탕으로 </a:t>
            </a:r>
            <a:r>
              <a:rPr lang="ko-KR" altLang="en-US" sz="1200" b="1" dirty="0" err="1">
                <a:latin typeface="+mn-ea"/>
              </a:rPr>
              <a:t>수완동</a:t>
            </a:r>
            <a:r>
              <a:rPr lang="ko-KR" altLang="en-US" sz="1200" b="1" dirty="0">
                <a:latin typeface="+mn-ea"/>
              </a:rPr>
              <a:t> 데이터와 취합하여 </a:t>
            </a:r>
            <a:endParaRPr lang="en-US" altLang="ko-KR" sz="1200" b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</a:rPr>
              <a:t>환경과 시설물 측면에서 유사성을 가진 지역을 선정한다</a:t>
            </a:r>
            <a:r>
              <a:rPr lang="en-US" altLang="ko-KR" sz="1200" b="1" dirty="0">
                <a:latin typeface="+mn-ea"/>
              </a:rPr>
              <a:t>.</a:t>
            </a:r>
            <a:endParaRPr lang="ko-KR" altLang="en-US" sz="1200" b="1" dirty="0"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1200" b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</a:rPr>
              <a:t>이중 중요시설이 응집되어 있는 곳 위주로 우선순위로 </a:t>
            </a:r>
            <a:r>
              <a:rPr lang="ko-KR" altLang="en-US" sz="1200" b="1" dirty="0" err="1">
                <a:latin typeface="+mn-ea"/>
              </a:rPr>
              <a:t>타랑께</a:t>
            </a:r>
            <a:endParaRPr lang="en-US" altLang="ko-KR" sz="1200" b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</a:rPr>
              <a:t>정류소를 선정할 수 있고 대중교통과의 연계로 인근 버스정류장</a:t>
            </a:r>
            <a:endParaRPr lang="en-US" altLang="ko-KR" sz="1200" b="1" dirty="0">
              <a:latin typeface="+mn-ea"/>
            </a:endParaRPr>
          </a:p>
          <a:p>
            <a:pPr>
              <a:lnSpc>
                <a:spcPct val="150000"/>
              </a:lnSpc>
            </a:pPr>
            <a:r>
              <a:rPr lang="ko-KR" altLang="en-US" sz="1200" b="1" dirty="0">
                <a:latin typeface="+mn-ea"/>
              </a:rPr>
              <a:t>근처에 </a:t>
            </a:r>
            <a:r>
              <a:rPr lang="ko-KR" altLang="en-US" sz="1200" b="1" dirty="0" err="1">
                <a:latin typeface="+mn-ea"/>
              </a:rPr>
              <a:t>타랑께</a:t>
            </a:r>
            <a:r>
              <a:rPr lang="ko-KR" altLang="en-US" sz="1200" b="1" dirty="0">
                <a:latin typeface="+mn-ea"/>
              </a:rPr>
              <a:t> 정류소를 선정할 수 있다</a:t>
            </a:r>
            <a:r>
              <a:rPr lang="en-US" altLang="ko-KR" sz="1200" b="1" dirty="0">
                <a:latin typeface="+mn-ea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26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25981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우리가 </a:t>
            </a:r>
            <a:r>
              <a:rPr lang="ko-KR" altLang="en-US" dirty="0" err="1"/>
              <a:t>제안하는거</a:t>
            </a:r>
            <a:r>
              <a:rPr lang="ko-KR" altLang="en-US" dirty="0"/>
              <a:t> 아님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27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8259435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smtClean="0"/>
              <a:t>https://www.news1.kr/articles/?3571331</a:t>
            </a:r>
          </a:p>
          <a:p>
            <a:r>
              <a:rPr lang="en-US" altLang="ko-KR" dirty="0" smtClean="0"/>
              <a:t>http://www.gjdream.com/news/articleView.html?idxno=492150</a:t>
            </a:r>
          </a:p>
          <a:p>
            <a:r>
              <a:rPr lang="en-US" altLang="ko-KR" dirty="0" smtClean="0"/>
              <a:t>https://www.mk.co.kr/news/society/view/2020/06/560154/</a:t>
            </a: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1672103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우리나라 강 탐방 100선에 들어있는 광주광역시는 영산강 </a:t>
            </a:r>
            <a:r>
              <a:rPr lang="ko-KR" altLang="en-US" dirty="0" err="1"/>
              <a:t>극락친수지구억새길과</a:t>
            </a:r>
            <a:r>
              <a:rPr lang="ko-KR" altLang="en-US" dirty="0"/>
              <a:t> </a:t>
            </a:r>
            <a:r>
              <a:rPr lang="ko-KR" altLang="en-US" dirty="0" err="1"/>
              <a:t>타랑께</a:t>
            </a:r>
            <a:r>
              <a:rPr lang="ko-KR" altLang="en-US" dirty="0"/>
              <a:t> 선정지역</a:t>
            </a:r>
            <a:r>
              <a:rPr lang="en-US" altLang="ko-KR" dirty="0"/>
              <a:t>(</a:t>
            </a:r>
            <a:r>
              <a:rPr lang="ko-KR" altLang="en-US" dirty="0"/>
              <a:t>수완</a:t>
            </a:r>
            <a:r>
              <a:rPr lang="en-US" altLang="ko-KR" dirty="0"/>
              <a:t>)</a:t>
            </a:r>
            <a:r>
              <a:rPr lang="ko-KR" altLang="en-US" dirty="0"/>
              <a:t>이 매우 근접해 있다. </a:t>
            </a:r>
          </a:p>
          <a:p>
            <a:r>
              <a:rPr lang="ko-KR" altLang="en-US" dirty="0"/>
              <a:t>행정안전부에서 실행하는 '국토종주 자전거길 </a:t>
            </a:r>
            <a:r>
              <a:rPr lang="ko-KR" altLang="en-US" dirty="0" err="1"/>
              <a:t>여행'이라는</a:t>
            </a:r>
            <a:r>
              <a:rPr lang="ko-KR" altLang="en-US" dirty="0"/>
              <a:t> 인증제도를 참고하여</a:t>
            </a:r>
          </a:p>
          <a:p>
            <a:r>
              <a:rPr lang="ko-KR" altLang="en-US" dirty="0"/>
              <a:t>영산강 </a:t>
            </a:r>
            <a:r>
              <a:rPr lang="ko-KR" altLang="en-US" dirty="0" err="1"/>
              <a:t>극락친수지구억새길과</a:t>
            </a:r>
            <a:r>
              <a:rPr lang="ko-KR" altLang="en-US" dirty="0"/>
              <a:t> </a:t>
            </a:r>
            <a:r>
              <a:rPr lang="ko-KR" altLang="en-US" dirty="0" err="1"/>
              <a:t>타랑께를</a:t>
            </a:r>
            <a:r>
              <a:rPr lang="ko-KR" altLang="en-US" dirty="0"/>
              <a:t> 연계하여 </a:t>
            </a:r>
            <a:r>
              <a:rPr lang="ko-KR" altLang="en-US" dirty="0" err="1"/>
              <a:t>트래킹</a:t>
            </a:r>
            <a:r>
              <a:rPr lang="ko-KR" altLang="en-US" dirty="0"/>
              <a:t> 코스를 개발한다면, 광주 시민들은 물론이고 많은 관광객을 유치할거라는 기대효과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28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9651254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0" dirty="0">
                <a:solidFill>
                  <a:srgbClr val="000000"/>
                </a:solidFill>
                <a:ea typeface="함초롬바탕" panose="02030504000101010101" pitchFamily="18" charset="-127"/>
              </a:rPr>
              <a:t>광주광역시에서는 광주형 </a:t>
            </a:r>
            <a:r>
              <a:rPr lang="en-US" altLang="ko-KR" sz="1200" kern="0" dirty="0">
                <a:solidFill>
                  <a:srgbClr val="000000"/>
                </a:solidFill>
                <a:latin typeface="함초롬바탕" panose="02030504000101010101" pitchFamily="18" charset="-127"/>
              </a:rPr>
              <a:t>'AI-</a:t>
            </a:r>
            <a:r>
              <a:rPr lang="ko-KR" altLang="en-US" sz="1200" kern="0" dirty="0" err="1">
                <a:solidFill>
                  <a:srgbClr val="000000"/>
                </a:solidFill>
                <a:ea typeface="함초롬바탕" panose="02030504000101010101" pitchFamily="18" charset="-127"/>
              </a:rPr>
              <a:t>그린뉴딜</a:t>
            </a:r>
            <a:r>
              <a:rPr lang="ko-KR" altLang="en-US" sz="1200" kern="0" dirty="0" err="1">
                <a:solidFill>
                  <a:srgbClr val="000000"/>
                </a:solidFill>
                <a:latin typeface="함초롬바탕" panose="02030504000101010101" pitchFamily="18" charset="-127"/>
              </a:rPr>
              <a:t>’</a:t>
            </a:r>
            <a:r>
              <a:rPr lang="ko-KR" altLang="en-US" sz="1200" kern="0" dirty="0" err="1">
                <a:solidFill>
                  <a:srgbClr val="000000"/>
                </a:solidFill>
                <a:ea typeface="함초롬바탕" panose="02030504000101010101" pitchFamily="18" charset="-127"/>
              </a:rPr>
              <a:t>이번</a:t>
            </a:r>
            <a:r>
              <a:rPr lang="ko-KR" altLang="en-US" sz="1200" kern="0" dirty="0">
                <a:solidFill>
                  <a:srgbClr val="000000"/>
                </a:solidFill>
                <a:ea typeface="함초롬바탕" panose="02030504000101010101" pitchFamily="18" charset="-127"/>
              </a:rPr>
              <a:t> 프로젝트로 인해 광주광역시의 </a:t>
            </a:r>
            <a:r>
              <a:rPr lang="ko-KR" altLang="en-US" sz="1200" kern="0" dirty="0">
                <a:solidFill>
                  <a:srgbClr val="000000"/>
                </a:solidFill>
                <a:latin typeface="함초롬바탕" panose="02030504000101010101" pitchFamily="18" charset="-127"/>
              </a:rPr>
              <a:t>‘</a:t>
            </a:r>
            <a:r>
              <a:rPr lang="ko-KR" altLang="en-US" sz="1200" kern="0" dirty="0" err="1">
                <a:solidFill>
                  <a:srgbClr val="000000"/>
                </a:solidFill>
                <a:ea typeface="함초롬바탕" panose="02030504000101010101" pitchFamily="18" charset="-127"/>
              </a:rPr>
              <a:t>타랑께</a:t>
            </a:r>
            <a:r>
              <a:rPr lang="ko-KR" altLang="en-US" sz="1200" kern="0" dirty="0" err="1">
                <a:solidFill>
                  <a:srgbClr val="000000"/>
                </a:solidFill>
                <a:latin typeface="함초롬바탕" panose="02030504000101010101" pitchFamily="18" charset="-127"/>
              </a:rPr>
              <a:t>’</a:t>
            </a:r>
            <a:r>
              <a:rPr lang="ko-KR" altLang="en-US" sz="1200" kern="0" dirty="0" err="1">
                <a:solidFill>
                  <a:srgbClr val="000000"/>
                </a:solidFill>
                <a:ea typeface="함초롬바탕" panose="02030504000101010101" pitchFamily="18" charset="-127"/>
              </a:rPr>
              <a:t>가</a:t>
            </a:r>
            <a:r>
              <a:rPr lang="ko-KR" altLang="en-US" sz="1200" kern="0" dirty="0">
                <a:solidFill>
                  <a:srgbClr val="000000"/>
                </a:solidFill>
                <a:ea typeface="함초롬바탕" panose="02030504000101010101" pitchFamily="18" charset="-127"/>
              </a:rPr>
              <a:t> 활성화 될 경우</a:t>
            </a:r>
            <a:endParaRPr lang="en-US" altLang="ko-KR" sz="1200" kern="0" dirty="0">
              <a:solidFill>
                <a:srgbClr val="000000"/>
              </a:solidFill>
              <a:ea typeface="함초롬바탕" panose="02030504000101010101" pitchFamily="18" charset="-127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1200" kern="0" dirty="0">
                <a:solidFill>
                  <a:srgbClr val="000000"/>
                </a:solidFill>
                <a:ea typeface="함초롬바탕" panose="02030504000101010101" pitchFamily="18" charset="-127"/>
              </a:rPr>
              <a:t> 얼마만큼의 탄소 에너지 저감효과가 있을지에 대해 예측해보았다</a:t>
            </a:r>
            <a:r>
              <a:rPr lang="en-US" altLang="ko-KR" sz="1200" kern="0" dirty="0">
                <a:solidFill>
                  <a:srgbClr val="000000"/>
                </a:solidFill>
                <a:latin typeface="함초롬바탕" panose="02030504000101010101" pitchFamily="18" charset="-127"/>
              </a:rPr>
              <a:t>.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29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3324618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이부분은 보고서를 참고</a:t>
            </a:r>
            <a:r>
              <a:rPr lang="en-US" altLang="ko-KR" dirty="0"/>
              <a:t>!!</a:t>
            </a:r>
          </a:p>
          <a:p>
            <a:r>
              <a:rPr lang="ko-KR" altLang="en-US" dirty="0"/>
              <a:t> 서울시의 이상치와 </a:t>
            </a:r>
            <a:r>
              <a:rPr lang="ko-KR" altLang="en-US" dirty="0" err="1"/>
              <a:t>결측치를</a:t>
            </a:r>
            <a:r>
              <a:rPr lang="ko-KR" altLang="en-US" dirty="0"/>
              <a:t> 제거한 평균 이동 거리는 </a:t>
            </a:r>
            <a:r>
              <a:rPr lang="en-US" altLang="ko-KR" dirty="0"/>
              <a:t>2.8km</a:t>
            </a:r>
          </a:p>
          <a:p>
            <a:r>
              <a:rPr lang="en-US" altLang="ko-KR" dirty="0"/>
              <a:t>   </a:t>
            </a:r>
            <a:r>
              <a:rPr lang="ko-KR" altLang="en-US" dirty="0"/>
              <a:t>앞서 말한 수치들로 에너지관리공단에서 제시한 </a:t>
            </a:r>
            <a:r>
              <a:rPr lang="en-US" altLang="ko-KR" dirty="0"/>
              <a:t>CO2 </a:t>
            </a:r>
            <a:r>
              <a:rPr lang="ko-KR" altLang="en-US" dirty="0" err="1"/>
              <a:t>배출감소량</a:t>
            </a:r>
            <a:r>
              <a:rPr lang="ko-KR" altLang="en-US" dirty="0"/>
              <a:t> 계산식을 이용하여 환산해보면</a:t>
            </a:r>
          </a:p>
          <a:p>
            <a:r>
              <a:rPr lang="ko-KR" altLang="en-US" dirty="0"/>
              <a:t>   연간 </a:t>
            </a:r>
            <a:r>
              <a:rPr lang="en-US" altLang="ko-KR" dirty="0"/>
              <a:t>2456ton</a:t>
            </a:r>
            <a:r>
              <a:rPr lang="ko-KR" altLang="en-US" dirty="0"/>
              <a:t>의 온실가스를 감축할 수 있다는 결과를 도출</a:t>
            </a:r>
          </a:p>
          <a:p>
            <a:endParaRPr lang="ko-KR" altLang="en-US" dirty="0"/>
          </a:p>
          <a:p>
            <a:r>
              <a:rPr lang="ko-KR" altLang="en-US" dirty="0" err="1"/>
              <a:t>기대효과를통해</a:t>
            </a:r>
            <a:r>
              <a:rPr lang="ko-KR" altLang="en-US" dirty="0"/>
              <a:t> </a:t>
            </a:r>
            <a:r>
              <a:rPr lang="ko-KR" altLang="en-US" dirty="0" err="1"/>
              <a:t>얻는것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연간 </a:t>
            </a:r>
            <a:r>
              <a:rPr lang="en-US" altLang="ko-KR" dirty="0"/>
              <a:t>2456ton</a:t>
            </a:r>
            <a:r>
              <a:rPr lang="ko-KR" altLang="en-US" dirty="0"/>
              <a:t>의 온실가스 감소 </a:t>
            </a:r>
            <a:r>
              <a:rPr lang="en-US" altLang="ko-KR" dirty="0"/>
              <a:t>= 20</a:t>
            </a:r>
            <a:r>
              <a:rPr lang="ko-KR" altLang="en-US" dirty="0"/>
              <a:t>만 그루의 소나무를 </a:t>
            </a:r>
            <a:r>
              <a:rPr lang="ko-KR" altLang="en-US" dirty="0" err="1"/>
              <a:t>심는효과</a:t>
            </a:r>
            <a:r>
              <a:rPr lang="en-US" altLang="ko-KR" dirty="0"/>
              <a:t>! = </a:t>
            </a:r>
            <a:r>
              <a:rPr lang="ko-KR" altLang="en-US" dirty="0"/>
              <a:t>승용차 </a:t>
            </a:r>
            <a:r>
              <a:rPr lang="en-US" altLang="ko-KR" dirty="0"/>
              <a:t>1279</a:t>
            </a:r>
            <a:r>
              <a:rPr lang="ko-KR" altLang="en-US" dirty="0"/>
              <a:t>대 감축효과</a:t>
            </a:r>
            <a:r>
              <a:rPr lang="en-US" altLang="ko-KR" dirty="0"/>
              <a:t>!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30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3963207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네번째 기대효과 </a:t>
            </a:r>
            <a:r>
              <a:rPr lang="en-US" altLang="ko-KR" dirty="0"/>
              <a:t>"COVID-19 </a:t>
            </a:r>
            <a:r>
              <a:rPr lang="ko-KR" altLang="en-US" dirty="0"/>
              <a:t>확산 방지를 위한 </a:t>
            </a:r>
            <a:r>
              <a:rPr lang="ko-KR" altLang="en-US" dirty="0" err="1"/>
              <a:t>언택트</a:t>
            </a:r>
            <a:r>
              <a:rPr lang="ko-KR" altLang="en-US" dirty="0"/>
              <a:t> 교통수단 보급</a:t>
            </a:r>
            <a:r>
              <a:rPr lang="en-US" altLang="ko-KR" dirty="0"/>
              <a:t>"</a:t>
            </a:r>
          </a:p>
          <a:p>
            <a:endParaRPr lang="en-US" altLang="ko-KR" dirty="0"/>
          </a:p>
          <a:p>
            <a:r>
              <a:rPr lang="en-US" altLang="ko-KR" dirty="0"/>
              <a:t>   </a:t>
            </a:r>
            <a:r>
              <a:rPr lang="ko-KR" altLang="en-US" dirty="0"/>
              <a:t>교통량이 코로나</a:t>
            </a:r>
            <a:r>
              <a:rPr lang="en-US" altLang="ko-KR" dirty="0"/>
              <a:t>19 </a:t>
            </a:r>
            <a:r>
              <a:rPr lang="ko-KR" altLang="en-US" dirty="0"/>
              <a:t>이전의 </a:t>
            </a:r>
            <a:r>
              <a:rPr lang="en-US" altLang="ko-KR" dirty="0"/>
              <a:t>96.2% </a:t>
            </a:r>
            <a:r>
              <a:rPr lang="ko-KR" altLang="en-US" dirty="0"/>
              <a:t>수준으로 회복했으나 </a:t>
            </a:r>
            <a:r>
              <a:rPr lang="ko-KR" altLang="en-US" dirty="0" err="1"/>
              <a:t>대중교통량은</a:t>
            </a:r>
            <a:endParaRPr lang="ko-KR" altLang="en-US" dirty="0"/>
          </a:p>
          <a:p>
            <a:r>
              <a:rPr lang="ko-KR" altLang="en-US" dirty="0"/>
              <a:t>   코로나</a:t>
            </a:r>
            <a:r>
              <a:rPr lang="en-US" altLang="ko-KR" dirty="0"/>
              <a:t>19 </a:t>
            </a:r>
            <a:r>
              <a:rPr lang="ko-KR" altLang="en-US" dirty="0"/>
              <a:t>사태 이전의 </a:t>
            </a:r>
            <a:r>
              <a:rPr lang="en-US" altLang="ko-KR" dirty="0"/>
              <a:t>76% </a:t>
            </a:r>
            <a:r>
              <a:rPr lang="ko-KR" altLang="en-US" dirty="0"/>
              <a:t>수준에 불과한 회복을 보였다</a:t>
            </a:r>
            <a:r>
              <a:rPr lang="en-US" altLang="ko-KR" dirty="0"/>
              <a:t>. </a:t>
            </a:r>
          </a:p>
          <a:p>
            <a:r>
              <a:rPr lang="en-US" altLang="ko-KR" dirty="0"/>
              <a:t>.</a:t>
            </a:r>
          </a:p>
          <a:p>
            <a:r>
              <a:rPr lang="en-US" altLang="ko-KR" dirty="0"/>
              <a:t> -&gt; </a:t>
            </a:r>
            <a:r>
              <a:rPr lang="ko-KR" altLang="en-US" dirty="0" err="1"/>
              <a:t>타랑께의</a:t>
            </a:r>
            <a:r>
              <a:rPr lang="ko-KR" altLang="en-US" dirty="0"/>
              <a:t> 경우 버스나 지하철과 같은 대중교통과 달리 여러 사람과 함께 한정된 공간에서 머무는 것이</a:t>
            </a:r>
          </a:p>
          <a:p>
            <a:r>
              <a:rPr lang="ko-KR" altLang="en-US" dirty="0"/>
              <a:t>     아니기 때문에 다른 대중교통을 대신하여 </a:t>
            </a:r>
            <a:r>
              <a:rPr lang="en-US" altLang="ko-KR" dirty="0"/>
              <a:t>(2~ 4km </a:t>
            </a:r>
            <a:r>
              <a:rPr lang="ko-KR" altLang="en-US" dirty="0"/>
              <a:t>정도의 거리를 </a:t>
            </a:r>
            <a:r>
              <a:rPr lang="en-US" altLang="ko-KR" dirty="0"/>
              <a:t>) </a:t>
            </a:r>
            <a:r>
              <a:rPr lang="ko-KR" altLang="en-US" dirty="0"/>
              <a:t>출퇴근시 이용률이 증가할 것으로 보인다</a:t>
            </a:r>
            <a:r>
              <a:rPr lang="en-US" altLang="ko-KR" dirty="0"/>
              <a:t>.</a:t>
            </a:r>
          </a:p>
          <a:p>
            <a:endParaRPr lang="en-US" altLang="ko-KR" dirty="0"/>
          </a:p>
          <a:p>
            <a:r>
              <a:rPr lang="ko-KR" altLang="en-US" dirty="0" err="1"/>
              <a:t>기대효과를통해</a:t>
            </a:r>
            <a:r>
              <a:rPr lang="ko-KR" altLang="en-US" dirty="0"/>
              <a:t> </a:t>
            </a:r>
            <a:r>
              <a:rPr lang="ko-KR" altLang="en-US" dirty="0" err="1"/>
              <a:t>얻는것</a:t>
            </a:r>
            <a:r>
              <a:rPr lang="ko-KR" altLang="en-US" dirty="0"/>
              <a:t> </a:t>
            </a:r>
            <a:r>
              <a:rPr lang="en-US" altLang="ko-KR" dirty="0"/>
              <a:t>: </a:t>
            </a:r>
            <a:r>
              <a:rPr lang="ko-KR" altLang="en-US" dirty="0"/>
              <a:t>광주광역시는 적지만 지속해서 </a:t>
            </a:r>
            <a:r>
              <a:rPr lang="ko-KR" altLang="en-US" dirty="0" err="1"/>
              <a:t>확진자가</a:t>
            </a:r>
            <a:r>
              <a:rPr lang="ko-KR" altLang="en-US" dirty="0"/>
              <a:t> 나오고 있는 상황이기 때문에</a:t>
            </a:r>
          </a:p>
          <a:p>
            <a:r>
              <a:rPr lang="ko-KR" altLang="en-US" dirty="0"/>
              <a:t>                                만약 ‘</a:t>
            </a:r>
            <a:r>
              <a:rPr lang="ko-KR" altLang="en-US" dirty="0" err="1"/>
              <a:t>타랑께</a:t>
            </a:r>
            <a:r>
              <a:rPr lang="ko-KR" altLang="en-US" dirty="0"/>
              <a:t>’ 서비스를 확대</a:t>
            </a:r>
            <a:r>
              <a:rPr lang="en-US" altLang="ko-KR" dirty="0"/>
              <a:t>,  </a:t>
            </a:r>
            <a:r>
              <a:rPr lang="ko-KR" altLang="en-US" dirty="0"/>
              <a:t>운영할 경우 시민들의 좋은 안심 이동수단으로 이용 될 것이다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31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643518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/>
              <a:t>타랑께</a:t>
            </a:r>
            <a:r>
              <a:rPr lang="ko-KR" altLang="en-US" dirty="0"/>
              <a:t> 설명</a:t>
            </a:r>
            <a:r>
              <a:rPr lang="en-US" altLang="ko-KR" dirty="0"/>
              <a:t>. </a:t>
            </a:r>
            <a:r>
              <a:rPr lang="ko-KR" altLang="en-US" dirty="0"/>
              <a:t>사투리부터 의의까지</a:t>
            </a:r>
            <a:r>
              <a:rPr lang="en-US" altLang="ko-KR" dirty="0"/>
              <a:t>. </a:t>
            </a:r>
            <a:r>
              <a:rPr lang="ko-KR" altLang="en-US" dirty="0"/>
              <a:t>언제 만들어졌는지</a:t>
            </a:r>
            <a:r>
              <a:rPr lang="en-US" altLang="ko-KR" dirty="0"/>
              <a:t>. 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9157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/>
              <a:t>사용방법은 이렇습니다</a:t>
            </a:r>
            <a:r>
              <a:rPr lang="en-US" altLang="ko-KR" dirty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564258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광주시에서 하는 사업이기 때문에 우리가 먼저 분석해보았다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564258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smtClean="0"/>
              <a:t>광주시에서 하는 사업이기 때문에 우리가 먼저 분석해보았다</a:t>
            </a:r>
            <a:r>
              <a:rPr lang="en-US" altLang="ko-KR" dirty="0" smtClean="0"/>
              <a:t>.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7564258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먼저 저희가 사용한 데이터부터 보여드리도록 하겠습니다</a:t>
            </a:r>
            <a:r>
              <a:rPr lang="en-US" altLang="ko-KR" dirty="0"/>
              <a:t>. </a:t>
            </a:r>
            <a:r>
              <a:rPr lang="ko-KR" altLang="en-US" dirty="0" err="1"/>
              <a:t>하나하나씩</a:t>
            </a:r>
            <a:r>
              <a:rPr lang="ko-KR" altLang="en-US" dirty="0"/>
              <a:t> 데이터 이름</a:t>
            </a:r>
            <a:r>
              <a:rPr lang="en-US" altLang="ko-KR" dirty="0"/>
              <a:t>!</a:t>
            </a:r>
            <a:r>
              <a:rPr lang="ko-KR" altLang="en-US" dirty="0"/>
              <a:t>만</a:t>
            </a:r>
            <a:r>
              <a:rPr lang="en-US" altLang="ko-KR" dirty="0"/>
              <a:t>! </a:t>
            </a:r>
            <a:r>
              <a:rPr lang="ko-KR" altLang="en-US" dirty="0"/>
              <a:t>설명하고 끝냄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13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04142881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/>
              <a:t>먼저 저희가 사용한 데이터부터 보여드리도록 하겠습니다</a:t>
            </a:r>
            <a:r>
              <a:rPr lang="en-US" altLang="ko-KR" dirty="0"/>
              <a:t>. </a:t>
            </a:r>
            <a:r>
              <a:rPr lang="ko-KR" altLang="en-US" dirty="0" err="1"/>
              <a:t>하나하나씩</a:t>
            </a:r>
            <a:r>
              <a:rPr lang="ko-KR" altLang="en-US" dirty="0"/>
              <a:t> 데이터 이름</a:t>
            </a:r>
            <a:r>
              <a:rPr lang="en-US" altLang="ko-KR" dirty="0"/>
              <a:t>!</a:t>
            </a:r>
            <a:r>
              <a:rPr lang="ko-KR" altLang="en-US" dirty="0"/>
              <a:t>만</a:t>
            </a:r>
            <a:r>
              <a:rPr lang="en-US" altLang="ko-KR" dirty="0"/>
              <a:t>! </a:t>
            </a:r>
            <a:r>
              <a:rPr lang="ko-KR" altLang="en-US" dirty="0"/>
              <a:t>설명하고 끝냄</a:t>
            </a:r>
          </a:p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14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751429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BF595F4-0F9E-41D6-9628-32B0490985B2}" type="slidenum">
              <a:rPr lang="ko-KR" altLang="en-US" smtClean="0"/>
              <a:pPr/>
              <a:t>15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92279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12728CB4-5ED1-3244-A9E2-ABCDB2BB690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="" xmlns:a16="http://schemas.microsoft.com/office/drawing/2014/main" id="{0EF72202-0830-304A-AAE3-B4449488644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577BE863-FD42-3B47-8F01-71533A1933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EEB90-9B4A-1849-8725-487975272CCD}" type="datetimeFigureOut">
              <a:rPr kumimoji="1" lang="ko-KR" altLang="en-US" smtClean="0"/>
              <a:t>2020-10-25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DC2FC5EA-A591-0B44-8A05-26773853D3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A54A2FB5-064E-5F47-940B-C989DBAE99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6E1AB-70FC-D749-BA6D-1C4FC7422A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65578287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8DB757C6-2DA6-844D-976C-B1196C52F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4A481D6F-DCF3-AB40-9552-914B668B78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2394883E-7614-4741-956C-3DE30E953C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EEB90-9B4A-1849-8725-487975272CCD}" type="datetimeFigureOut">
              <a:rPr kumimoji="1" lang="ko-KR" altLang="en-US" smtClean="0"/>
              <a:t>2020-10-25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81A526D1-5422-BF46-B75B-687001D98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EEF48584-36A6-7745-9EFB-AAA0E6F6A7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6E1AB-70FC-D749-BA6D-1C4FC7422A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34015458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="" xmlns:a16="http://schemas.microsoft.com/office/drawing/2014/main" id="{EE188485-CB66-1848-95B0-600A232986E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="" xmlns:a16="http://schemas.microsoft.com/office/drawing/2014/main" id="{0E83AC4B-2521-034B-9494-E8AB9E0E80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FD8E5E77-A51C-3941-8623-AD9BE14CAC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EEB90-9B4A-1849-8725-487975272CCD}" type="datetimeFigureOut">
              <a:rPr kumimoji="1" lang="ko-KR" altLang="en-US" smtClean="0"/>
              <a:t>2020-10-25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8CC65C99-E7BA-0C46-BBB4-B5E59F7180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82534867-2836-7849-A05C-61B2C3D63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6E1AB-70FC-D749-BA6D-1C4FC7422A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4161051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C74AB423-B611-6F46-9ADD-DC01853B05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5844BE0F-AB7E-014D-9131-0860E064704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5CAAA35A-E2C0-6746-9CB4-0B550A0BB3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EEB90-9B4A-1849-8725-487975272CCD}" type="datetimeFigureOut">
              <a:rPr kumimoji="1" lang="ko-KR" altLang="en-US" smtClean="0"/>
              <a:t>2020-10-25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97F18C6F-FA07-6F40-9412-30317AB4FD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C42A459E-42A9-4449-97A6-1C6C33A7C5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6E1AB-70FC-D749-BA6D-1C4FC7422A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8395812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C1831AFB-A379-E741-9D10-0B22369EAC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BAE9C556-48FF-F44D-A8B3-0B36B7AD0B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F9C986E3-A9F7-5E49-B0D9-1178E18E9A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EEB90-9B4A-1849-8725-487975272CCD}" type="datetimeFigureOut">
              <a:rPr kumimoji="1" lang="ko-KR" altLang="en-US" smtClean="0"/>
              <a:t>2020-10-25</a:t>
            </a:fld>
            <a:endParaRPr kumimoji="1"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B4148C4B-C78F-6A46-924B-0B8E27E4CE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267882A2-A1F0-E74F-9DCE-0E3326C77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6E1AB-70FC-D749-BA6D-1C4FC7422A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46432228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1C040E90-C22C-1F46-B5D4-7EB3AE534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39B3FED4-C37B-8042-98C0-113C626214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D5C74F36-6787-9C40-9EB1-5FAF46035E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A8421043-83B5-C344-B336-614D3AE5E0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EEB90-9B4A-1849-8725-487975272CCD}" type="datetimeFigureOut">
              <a:rPr kumimoji="1" lang="ko-KR" altLang="en-US" smtClean="0"/>
              <a:t>2020-10-25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A7437E82-2BF2-A040-BA7D-E223C1FC03D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A91B8C45-EAAD-FD4D-9F80-DCCB7641A6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6E1AB-70FC-D749-BA6D-1C4FC7422A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17408033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9EFD6E43-E3EC-2541-B08B-ABB18373C5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7253B808-1AFF-974B-BDF7-8034FFD778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="" xmlns:a16="http://schemas.microsoft.com/office/drawing/2014/main" id="{3D806DD2-58C0-F946-B262-C77DF2F884C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="" xmlns:a16="http://schemas.microsoft.com/office/drawing/2014/main" id="{7C2499E7-61C0-C443-9452-12113887F1F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="" xmlns:a16="http://schemas.microsoft.com/office/drawing/2014/main" id="{06EACAC4-48D0-2A4F-B8F1-0531AB4EBA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="" xmlns:a16="http://schemas.microsoft.com/office/drawing/2014/main" id="{89A1DA77-F782-AF4B-834A-3496BCBC5B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EEB90-9B4A-1849-8725-487975272CCD}" type="datetimeFigureOut">
              <a:rPr kumimoji="1" lang="ko-KR" altLang="en-US" smtClean="0"/>
              <a:t>2020-10-25</a:t>
            </a:fld>
            <a:endParaRPr kumimoji="1"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="" xmlns:a16="http://schemas.microsoft.com/office/drawing/2014/main" id="{3E215CDE-04DB-0547-AAB8-EDE4FE9FAD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="" xmlns:a16="http://schemas.microsoft.com/office/drawing/2014/main" id="{37A92AB9-061D-BF47-82F9-885F165AB1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6E1AB-70FC-D749-BA6D-1C4FC7422A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099312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41EA7D0B-098C-344D-93A3-1C9F2D353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="" xmlns:a16="http://schemas.microsoft.com/office/drawing/2014/main" id="{12903762-D3B9-704A-A434-07208837DE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EEB90-9B4A-1849-8725-487975272CCD}" type="datetimeFigureOut">
              <a:rPr kumimoji="1" lang="ko-KR" altLang="en-US" smtClean="0"/>
              <a:t>2020-10-25</a:t>
            </a:fld>
            <a:endParaRPr kumimoji="1"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="" xmlns:a16="http://schemas.microsoft.com/office/drawing/2014/main" id="{A69D4CB3-E79F-4546-B79F-177CB2CE31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="" xmlns:a16="http://schemas.microsoft.com/office/drawing/2014/main" id="{19598E00-A076-9D46-89A7-5B304D44B2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6E1AB-70FC-D749-BA6D-1C4FC7422A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578244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="" xmlns:a16="http://schemas.microsoft.com/office/drawing/2014/main" id="{C384BC85-B5B0-CF47-B45B-076C1073A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EEB90-9B4A-1849-8725-487975272CCD}" type="datetimeFigureOut">
              <a:rPr kumimoji="1" lang="ko-KR" altLang="en-US" smtClean="0"/>
              <a:t>2020-10-25</a:t>
            </a:fld>
            <a:endParaRPr kumimoji="1"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="" xmlns:a16="http://schemas.microsoft.com/office/drawing/2014/main" id="{433D7FED-A444-7942-979B-348F9A9F4B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="" xmlns:a16="http://schemas.microsoft.com/office/drawing/2014/main" id="{38A0C504-38C9-3243-8BE3-572EFE644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6E1AB-70FC-D749-BA6D-1C4FC7422A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77791924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2A6557E7-9763-2D48-B710-1290591EE4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="" xmlns:a16="http://schemas.microsoft.com/office/drawing/2014/main" id="{A8CC3DF1-082A-F04F-BB2A-DCF8CD37D54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788ADC98-F277-F34F-BECA-E253C145A8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0F52AB2F-2E1C-0245-B603-366C43A52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EEB90-9B4A-1849-8725-487975272CCD}" type="datetimeFigureOut">
              <a:rPr kumimoji="1" lang="ko-KR" altLang="en-US" smtClean="0"/>
              <a:t>2020-10-25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41BC0895-AFB1-424D-A775-B1417971D6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5CACB72D-675C-B74D-9535-FDC6610453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6E1AB-70FC-D749-BA6D-1C4FC7422A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3469711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="" xmlns:a16="http://schemas.microsoft.com/office/drawing/2014/main" id="{9EABF2E1-D3E7-A145-8007-14E996CA74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="" xmlns:a16="http://schemas.microsoft.com/office/drawing/2014/main" id="{059A1AB5-4022-2B45-86AE-2DD9847EB14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="" xmlns:a16="http://schemas.microsoft.com/office/drawing/2014/main" id="{15D434DE-D3F9-744A-AB3B-67F55AF22AA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ko-KR" altLang="en-US"/>
              <a:t>마스터 텍스트 스타일 편집
둘째 수준
셋째 수준
넷째 수준
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="" xmlns:a16="http://schemas.microsoft.com/office/drawing/2014/main" id="{D475B1C3-7FE3-FB46-BE02-CB9B0933B5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E0EEB90-9B4A-1849-8725-487975272CCD}" type="datetimeFigureOut">
              <a:rPr kumimoji="1" lang="ko-KR" altLang="en-US" smtClean="0"/>
              <a:t>2020-10-25</a:t>
            </a:fld>
            <a:endParaRPr kumimoji="1"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="" xmlns:a16="http://schemas.microsoft.com/office/drawing/2014/main" id="{CCF84419-D0E7-054D-8796-69DF2E1CA2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="" xmlns:a16="http://schemas.microsoft.com/office/drawing/2014/main" id="{673631B5-BB43-5E40-B9BD-2044B211A6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CE6E1AB-70FC-D749-BA6D-1C4FC7422A32}" type="slidenum">
              <a:rPr kumimoji="1" lang="ko-KR" altLang="en-US" smtClean="0"/>
              <a:t>‹#›</a:t>
            </a:fld>
            <a:endParaRPr kumimoji="1" lang="ko-KR" altLang="en-US"/>
          </a:p>
        </p:txBody>
      </p:sp>
    </p:spTree>
    <p:extLst>
      <p:ext uri="{BB962C8B-B14F-4D97-AF65-F5344CB8AC3E}">
        <p14:creationId xmlns:p14="http://schemas.microsoft.com/office/powerpoint/2010/main" val="22052023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="" xmlns:a16="http://schemas.microsoft.com/office/drawing/2014/main" id="{21E1E891-0AD9-A04A-B161-919ED92C61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ko-KR" altLang="en-US" dirty="0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="" xmlns:a16="http://schemas.microsoft.com/office/drawing/2014/main" id="{BCDD0EE2-96AD-614E-8D83-656F3E2C4D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ko-KR" altLang="en-US" dirty="0"/>
              <a:t>마스터 텍스트 스타일 편집
둘째 수준
셋째 수준
넷째 수준
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="" xmlns:a16="http://schemas.microsoft.com/office/drawing/2014/main" id="{2A8BAC5B-0F59-6046-807F-4BBE6046BF1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fld id="{FE0EEB90-9B4A-1849-8725-487975272CCD}" type="datetimeFigureOut">
              <a:rPr kumimoji="1" lang="ko-KR" altLang="en-US" smtClean="0"/>
              <a:pPr/>
              <a:t>2020-10-25</a:t>
            </a:fld>
            <a:endParaRPr kumimoji="1" lang="ko-KR" altLang="en-US" dirty="0"/>
          </a:p>
        </p:txBody>
      </p:sp>
      <p:sp>
        <p:nvSpPr>
          <p:cNvPr id="5" name="바닥글 개체 틀 4">
            <a:extLst>
              <a:ext uri="{FF2B5EF4-FFF2-40B4-BE49-F238E27FC236}">
                <a16:creationId xmlns="" xmlns:a16="http://schemas.microsoft.com/office/drawing/2014/main" id="{59D44829-2D27-6B4B-9685-6EBE6E2242E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endParaRPr kumimoji="1" lang="ko-KR" altLang="en-US" dirty="0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="" xmlns:a16="http://schemas.microsoft.com/office/drawing/2014/main" id="{50E1265A-6AB2-3240-9B5E-2D8F0CEE3E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defRPr>
            </a:lvl1pPr>
          </a:lstStyle>
          <a:p>
            <a:fld id="{5CE6E1AB-70FC-D749-BA6D-1C4FC7422A32}" type="slidenum">
              <a:rPr kumimoji="1" lang="ko-KR" altLang="en-US" smtClean="0"/>
              <a:pPr/>
              <a:t>‹#›</a:t>
            </a:fld>
            <a:endParaRPr kumimoji="1"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7988720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HY견고딕" panose="02030600000101010101" pitchFamily="18" charset="-127"/>
          <a:ea typeface="HY견고딕" panose="02030600000101010101" pitchFamily="18" charset="-127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HY견고딕" panose="02030600000101010101" pitchFamily="18" charset="-127"/>
          <a:ea typeface="HY견고딕" panose="02030600000101010101" pitchFamily="18" charset="-127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1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22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3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8.png"/><Relationship Id="rId3" Type="http://schemas.openxmlformats.org/officeDocument/2006/relationships/image" Target="../media/image24.png"/><Relationship Id="rId7" Type="http://schemas.microsoft.com/office/2007/relationships/hdphoto" Target="../media/hdphoto2.wdp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7.png"/><Relationship Id="rId5" Type="http://schemas.openxmlformats.org/officeDocument/2006/relationships/image" Target="../media/image26.jpeg"/><Relationship Id="rId10" Type="http://schemas.openxmlformats.org/officeDocument/2006/relationships/image" Target="../media/image30.png"/><Relationship Id="rId4" Type="http://schemas.openxmlformats.org/officeDocument/2006/relationships/image" Target="../media/image25.png"/><Relationship Id="rId9" Type="http://schemas.openxmlformats.org/officeDocument/2006/relationships/image" Target="../media/image29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4.png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0.png"/><Relationship Id="rId5" Type="http://schemas.openxmlformats.org/officeDocument/2006/relationships/image" Target="../media/image39.png"/><Relationship Id="rId4" Type="http://schemas.openxmlformats.org/officeDocument/2006/relationships/image" Target="../media/image3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5.png"/><Relationship Id="rId4" Type="http://schemas.openxmlformats.org/officeDocument/2006/relationships/image" Target="../media/image44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9.jpeg"/><Relationship Id="rId4" Type="http://schemas.openxmlformats.org/officeDocument/2006/relationships/image" Target="../media/image48.jpe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0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1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3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4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8.png"/><Relationship Id="rId5" Type="http://schemas.openxmlformats.org/officeDocument/2006/relationships/image" Target="../media/image57.png"/><Relationship Id="rId4" Type="http://schemas.openxmlformats.org/officeDocument/2006/relationships/image" Target="../media/image56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0.png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1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2">
            <a:extLst>
              <a:ext uri="{FF2B5EF4-FFF2-40B4-BE49-F238E27FC236}">
                <a16:creationId xmlns="" xmlns:a16="http://schemas.microsoft.com/office/drawing/2014/main" id="{4F138D6F-EAB5-4D2D-81A2-03383CDAD0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1616" y="-793472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="" xmlns:a16="http://schemas.microsoft.com/office/drawing/2014/main" id="{224C47D4-F4C0-4A36-A048-932FD1AFF34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1032" b="15129"/>
          <a:stretch/>
        </p:blipFill>
        <p:spPr>
          <a:xfrm>
            <a:off x="-16154472" y="3140968"/>
            <a:ext cx="12191999" cy="3356992"/>
          </a:xfrm>
          <a:prstGeom prst="rect">
            <a:avLst/>
          </a:prstGeom>
          <a:solidFill>
            <a:srgbClr val="DCEDF4"/>
          </a:solidFill>
        </p:spPr>
      </p:pic>
      <p:pic>
        <p:nvPicPr>
          <p:cNvPr id="1029" name="Picture 5" descr="C:\Users\2016101111\Desktop\l_2019061301001623300127652.jp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75719" y="0"/>
            <a:ext cx="8633329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AC0CC335-798B-44B0-BFE5-457CF733B2E8}"/>
              </a:ext>
            </a:extLst>
          </p:cNvPr>
          <p:cNvSpPr txBox="1"/>
          <p:nvPr/>
        </p:nvSpPr>
        <p:spPr>
          <a:xfrm>
            <a:off x="19058" y="1772816"/>
            <a:ext cx="3575720" cy="22775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700" dirty="0">
                <a:latin typeface="HY견고딕" panose="02030600000101010101" pitchFamily="18" charset="-127"/>
                <a:ea typeface="HY견고딕" panose="02030600000101010101" pitchFamily="18" charset="-127"/>
                <a:cs typeface="Arial" panose="020B0604020202020204" pitchFamily="34" charset="0"/>
              </a:rPr>
              <a:t>광주광역시 </a:t>
            </a:r>
            <a:r>
              <a:rPr lang="ko-KR" altLang="en-US" sz="2700" dirty="0" smtClean="0">
                <a:latin typeface="HY견고딕" panose="02030600000101010101" pitchFamily="18" charset="-127"/>
                <a:ea typeface="HY견고딕" panose="02030600000101010101" pitchFamily="18" charset="-127"/>
                <a:cs typeface="Arial" panose="020B0604020202020204" pitchFamily="34" charset="0"/>
              </a:rPr>
              <a:t>대중교통 </a:t>
            </a:r>
            <a:endParaRPr lang="en-US" altLang="ko-KR" sz="2700" dirty="0" smtClean="0">
              <a:latin typeface="HY견고딕" panose="02030600000101010101" pitchFamily="18" charset="-127"/>
              <a:ea typeface="HY견고딕" panose="02030600000101010101" pitchFamily="18" charset="-127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2700" dirty="0" smtClean="0">
                <a:latin typeface="HY견고딕" panose="02030600000101010101" pitchFamily="18" charset="-127"/>
                <a:ea typeface="HY견고딕" panose="02030600000101010101" pitchFamily="18" charset="-127"/>
                <a:cs typeface="Arial" panose="020B0604020202020204" pitchFamily="34" charset="0"/>
              </a:rPr>
              <a:t>불편 </a:t>
            </a:r>
            <a:r>
              <a:rPr lang="ko-KR" altLang="en-US" sz="2700" dirty="0">
                <a:latin typeface="HY견고딕" panose="02030600000101010101" pitchFamily="18" charset="-127"/>
                <a:ea typeface="HY견고딕" panose="02030600000101010101" pitchFamily="18" charset="-127"/>
                <a:cs typeface="Arial" panose="020B0604020202020204" pitchFamily="34" charset="0"/>
              </a:rPr>
              <a:t>해소를 </a:t>
            </a:r>
            <a:r>
              <a:rPr lang="ko-KR" altLang="en-US" sz="2700" dirty="0" smtClean="0">
                <a:latin typeface="HY견고딕" panose="02030600000101010101" pitchFamily="18" charset="-127"/>
                <a:ea typeface="HY견고딕" panose="02030600000101010101" pitchFamily="18" charset="-127"/>
                <a:cs typeface="Arial" panose="020B0604020202020204" pitchFamily="34" charset="0"/>
              </a:rPr>
              <a:t>위한</a:t>
            </a:r>
            <a:endParaRPr lang="en-US" altLang="ko-KR" sz="2700" dirty="0">
              <a:latin typeface="HY견고딕" panose="02030600000101010101" pitchFamily="18" charset="-127"/>
              <a:ea typeface="HY견고딕" panose="02030600000101010101" pitchFamily="18" charset="-127"/>
              <a:cs typeface="Arial" panose="020B0604020202020204" pitchFamily="34" charset="0"/>
            </a:endParaRPr>
          </a:p>
          <a:p>
            <a:pPr algn="ctr">
              <a:lnSpc>
                <a:spcPct val="250000"/>
              </a:lnSpc>
            </a:pPr>
            <a:r>
              <a:rPr lang="ko-KR" altLang="en-US" sz="1600" b="1" dirty="0">
                <a:latin typeface="+mj-lt"/>
                <a:ea typeface="+mj-ea"/>
                <a:cs typeface="Arial" panose="020B0604020202020204" pitchFamily="34" charset="0"/>
              </a:rPr>
              <a:t>공공자전거 활성화</a:t>
            </a:r>
            <a:endParaRPr lang="en-US" altLang="ko-KR" sz="1600" b="1" dirty="0">
              <a:latin typeface="+mj-lt"/>
              <a:ea typeface="+mj-ea"/>
              <a:cs typeface="Arial" panose="020B0604020202020204" pitchFamily="34" charset="0"/>
            </a:endParaRPr>
          </a:p>
          <a:p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" name="부제목 2">
            <a:extLst>
              <a:ext uri="{FF2B5EF4-FFF2-40B4-BE49-F238E27FC236}">
                <a16:creationId xmlns="" xmlns:a16="http://schemas.microsoft.com/office/drawing/2014/main" id="{BA7AFE82-3DEB-487A-849B-D104C8AC7385}"/>
              </a:ext>
            </a:extLst>
          </p:cNvPr>
          <p:cNvSpPr txBox="1">
            <a:spLocks/>
          </p:cNvSpPr>
          <p:nvPr/>
        </p:nvSpPr>
        <p:spPr>
          <a:xfrm>
            <a:off x="0" y="5589240"/>
            <a:ext cx="3575719" cy="69588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228600" indent="-228600" algn="l" defTabSz="914400" rtl="0" eaLnBrk="1" latinLnBrk="1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1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lnSpc>
                <a:spcPct val="100000"/>
              </a:lnSpc>
              <a:buNone/>
            </a:pPr>
            <a:r>
              <a:rPr lang="en-US" altLang="ko-KR" sz="1600" b="1" dirty="0" smtClean="0">
                <a:latin typeface="+mn-ea"/>
                <a:cs typeface="Arial" panose="020B0604020202020204" pitchFamily="34" charset="0"/>
              </a:rPr>
              <a:t>?</a:t>
            </a:r>
            <a:r>
              <a:rPr lang="ko-KR" altLang="en-US" sz="1600" b="1" dirty="0" smtClean="0">
                <a:latin typeface="+mn-ea"/>
                <a:cs typeface="Arial" panose="020B0604020202020204" pitchFamily="34" charset="0"/>
              </a:rPr>
              <a:t>조</a:t>
            </a:r>
            <a:endParaRPr lang="en-US" altLang="ko-KR" sz="1600" b="1" dirty="0">
              <a:latin typeface="+mn-ea"/>
              <a:cs typeface="Arial" panose="020B0604020202020204" pitchFamily="34" charset="0"/>
            </a:endParaRPr>
          </a:p>
          <a:p>
            <a:pPr marL="0" indent="0" algn="ctr">
              <a:lnSpc>
                <a:spcPct val="100000"/>
              </a:lnSpc>
              <a:buNone/>
            </a:pPr>
            <a:r>
              <a:rPr lang="ko-KR" altLang="en-US" sz="1100" dirty="0">
                <a:latin typeface="+mn-ea"/>
                <a:cs typeface="Arial" panose="020B0604020202020204" pitchFamily="34" charset="0"/>
              </a:rPr>
              <a:t>이민재</a:t>
            </a:r>
            <a:r>
              <a:rPr lang="en-US" altLang="ko-KR" sz="1100" dirty="0">
                <a:latin typeface="+mn-ea"/>
                <a:cs typeface="Arial" panose="020B0604020202020204" pitchFamily="34" charset="0"/>
              </a:rPr>
              <a:t> </a:t>
            </a:r>
            <a:r>
              <a:rPr lang="ko-KR" altLang="en-US" sz="1100" dirty="0" err="1">
                <a:latin typeface="+mn-ea"/>
                <a:cs typeface="Arial" panose="020B0604020202020204" pitchFamily="34" charset="0"/>
              </a:rPr>
              <a:t>임경찬</a:t>
            </a:r>
            <a:r>
              <a:rPr lang="ko-KR" altLang="en-US" sz="1100" dirty="0">
                <a:latin typeface="+mn-ea"/>
                <a:cs typeface="Arial" panose="020B0604020202020204" pitchFamily="34" charset="0"/>
              </a:rPr>
              <a:t> </a:t>
            </a:r>
            <a:r>
              <a:rPr lang="ko-KR" altLang="en-US" sz="1100" dirty="0" err="1">
                <a:latin typeface="+mn-ea"/>
                <a:cs typeface="Arial" panose="020B0604020202020204" pitchFamily="34" charset="0"/>
              </a:rPr>
              <a:t>윤혜민</a:t>
            </a:r>
            <a:endParaRPr lang="ko-KR" altLang="en-US" sz="1100" dirty="0">
              <a:latin typeface="+mn-ea"/>
              <a:cs typeface="Arial" panose="020B0604020202020204" pitchFamily="34" charset="0"/>
            </a:endParaRPr>
          </a:p>
          <a:p>
            <a:pPr algn="r"/>
            <a:endParaRPr lang="ko-KR" altLang="en-US" sz="1800" dirty="0">
              <a:latin typeface="Ebrima" panose="02000000000000000000" pitchFamily="2" charset="0"/>
              <a:ea typeface="HY견고딕" panose="02030600000101010101" pitchFamily="18" charset="-127"/>
              <a:cs typeface="Ebrima" panose="02000000000000000000" pitchFamily="2" charset="0"/>
            </a:endParaRPr>
          </a:p>
        </p:txBody>
      </p:sp>
      <p:cxnSp>
        <p:nvCxnSpPr>
          <p:cNvPr id="10" name="직선 연결선 9"/>
          <p:cNvCxnSpPr/>
          <p:nvPr/>
        </p:nvCxnSpPr>
        <p:spPr>
          <a:xfrm>
            <a:off x="1415480" y="4293096"/>
            <a:ext cx="720281" cy="0"/>
          </a:xfrm>
          <a:prstGeom prst="line">
            <a:avLst/>
          </a:prstGeom>
          <a:ln w="38100">
            <a:solidFill>
              <a:schemeClr val="tx1">
                <a:lumMod val="95000"/>
                <a:lumOff val="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828301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오른쪽 화살표 55"/>
          <p:cNvSpPr/>
          <p:nvPr/>
        </p:nvSpPr>
        <p:spPr>
          <a:xfrm>
            <a:off x="776772" y="4344886"/>
            <a:ext cx="8232463" cy="1224136"/>
          </a:xfrm>
          <a:prstGeom prst="rightArrow">
            <a:avLst>
              <a:gd name="adj1" fmla="val 50000"/>
              <a:gd name="adj2" fmla="val 57057"/>
            </a:avLst>
          </a:prstGeom>
          <a:solidFill>
            <a:schemeClr val="accent3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1" name="그림 60">
            <a:extLst>
              <a:ext uri="{FF2B5EF4-FFF2-40B4-BE49-F238E27FC236}">
                <a16:creationId xmlns:a16="http://schemas.microsoft.com/office/drawing/2014/main" xmlns="" id="{4B4B65FD-DC38-4B2C-BD06-B0F0D86F3F75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7072" y="3789040"/>
            <a:ext cx="1779982" cy="1779982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01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913477" y="227152"/>
            <a:ext cx="2938625" cy="765499"/>
            <a:chOff x="859687" y="192743"/>
            <a:chExt cx="2938625" cy="765499"/>
          </a:xfrm>
        </p:grpSpPr>
        <p:sp>
          <p:nvSpPr>
            <p:cNvPr id="12" name="TextBox 11"/>
            <p:cNvSpPr txBox="1"/>
            <p:nvPr/>
          </p:nvSpPr>
          <p:spPr>
            <a:xfrm>
              <a:off x="859687" y="192743"/>
              <a:ext cx="293862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tx2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분석배경 및 목적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59687" y="619688"/>
              <a:ext cx="10743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현황 분석</a:t>
              </a:r>
            </a:p>
          </p:txBody>
        </p:sp>
      </p:grpSp>
      <p:sp>
        <p:nvSpPr>
          <p:cNvPr id="2" name="모서리가 둥근 직사각형 1"/>
          <p:cNvSpPr/>
          <p:nvPr/>
        </p:nvSpPr>
        <p:spPr>
          <a:xfrm>
            <a:off x="455824" y="1844824"/>
            <a:ext cx="11362094" cy="1226134"/>
          </a:xfrm>
          <a:prstGeom prst="roundRect">
            <a:avLst/>
          </a:prstGeom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59023" y="2132856"/>
            <a:ext cx="11280826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 smtClean="0">
                <a:latin typeface="+mn-ea"/>
              </a:rPr>
              <a:t>광주광역시는 상무지구 무인공공자전거 시범사업</a:t>
            </a:r>
            <a:r>
              <a:rPr lang="en-US" altLang="ko-KR" sz="1400" dirty="0" smtClean="0">
                <a:latin typeface="+mn-ea"/>
              </a:rPr>
              <a:t>(20~21</a:t>
            </a:r>
            <a:r>
              <a:rPr lang="ko-KR" altLang="en-US" sz="1400" dirty="0" smtClean="0">
                <a:latin typeface="+mn-ea"/>
              </a:rPr>
              <a:t>년</a:t>
            </a:r>
            <a:r>
              <a:rPr lang="en-US" altLang="ko-KR" sz="1400" dirty="0" smtClean="0">
                <a:latin typeface="+mn-ea"/>
              </a:rPr>
              <a:t>)</a:t>
            </a:r>
            <a:r>
              <a:rPr lang="ko-KR" altLang="en-US" sz="1400" dirty="0" smtClean="0">
                <a:latin typeface="+mn-ea"/>
              </a:rPr>
              <a:t>후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사업평가 및 수요분석을 통한 각 자치구별 무인공공자전거 대여소 확대를 </a:t>
            </a:r>
            <a:endParaRPr lang="en-US" altLang="ko-KR" sz="1400" dirty="0" smtClean="0"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dirty="0" smtClean="0">
                <a:latin typeface="+mn-ea"/>
              </a:rPr>
              <a:t>검토할 예정이다</a:t>
            </a:r>
            <a:r>
              <a:rPr lang="en-US" altLang="ko-KR" sz="1400" dirty="0" smtClean="0">
                <a:latin typeface="+mn-ea"/>
              </a:rPr>
              <a:t>. “</a:t>
            </a:r>
            <a:r>
              <a:rPr lang="ko-KR" altLang="en-US" sz="1400" dirty="0" err="1" smtClean="0">
                <a:latin typeface="+mn-ea"/>
              </a:rPr>
              <a:t>타랑께</a:t>
            </a:r>
            <a:r>
              <a:rPr lang="en-US" altLang="ko-KR" sz="1400" dirty="0" smtClean="0">
                <a:latin typeface="+mn-ea"/>
              </a:rPr>
              <a:t>”</a:t>
            </a:r>
            <a:r>
              <a:rPr lang="ko-KR" altLang="en-US" sz="1400" dirty="0" smtClean="0">
                <a:latin typeface="+mn-ea"/>
              </a:rPr>
              <a:t>를 확대할 경우</a:t>
            </a:r>
            <a:r>
              <a:rPr lang="en-US" altLang="ko-KR" sz="1400" dirty="0" smtClean="0">
                <a:latin typeface="+mn-ea"/>
              </a:rPr>
              <a:t>, </a:t>
            </a:r>
            <a:r>
              <a:rPr lang="ko-KR" altLang="en-US" sz="1400" dirty="0" smtClean="0">
                <a:latin typeface="+mn-ea"/>
              </a:rPr>
              <a:t>설치위치는 구역별 수요 등을 검토하여 확정할 계획</a:t>
            </a:r>
            <a:endParaRPr lang="ko-KR" altLang="en-US" sz="1400" dirty="0">
              <a:latin typeface="+mn-ea"/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837796" y="1624758"/>
            <a:ext cx="2992415" cy="432048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/>
              <a:t>민원에 대한 광주광역시 입장</a:t>
            </a:r>
            <a:endParaRPr lang="ko-KR" altLang="en-US" sz="1400" b="1" dirty="0"/>
          </a:p>
        </p:txBody>
      </p:sp>
      <p:graphicFrame>
        <p:nvGraphicFramePr>
          <p:cNvPr id="46" name="다이어그램 45">
            <a:extLst>
              <a:ext uri="{FF2B5EF4-FFF2-40B4-BE49-F238E27FC236}">
                <a16:creationId xmlns="" xmlns:a16="http://schemas.microsoft.com/office/drawing/2014/main" id="{03499607-2938-4E13-ABE3-AE157B55DE13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24042114"/>
              </p:ext>
            </p:extLst>
          </p:nvPr>
        </p:nvGraphicFramePr>
        <p:xfrm>
          <a:off x="751677" y="3659210"/>
          <a:ext cx="6996426" cy="262868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52" name="사각형: 둥근 모서리 13">
            <a:extLst>
              <a:ext uri="{FF2B5EF4-FFF2-40B4-BE49-F238E27FC236}">
                <a16:creationId xmlns="" xmlns:a16="http://schemas.microsoft.com/office/drawing/2014/main" id="{DC4C8466-2CDB-4DD4-96D9-DD9B7FB3D4EA}"/>
              </a:ext>
            </a:extLst>
          </p:cNvPr>
          <p:cNvSpPr/>
          <p:nvPr/>
        </p:nvSpPr>
        <p:spPr>
          <a:xfrm>
            <a:off x="7221954" y="5457893"/>
            <a:ext cx="6048672" cy="1025352"/>
          </a:xfrm>
          <a:prstGeom prst="roundRect">
            <a:avLst>
              <a:gd name="adj" fmla="val 0"/>
            </a:avLst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360000" rIns="360000"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600" b="1" kern="1000" dirty="0" smtClean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‘</a:t>
            </a:r>
            <a:r>
              <a:rPr lang="ko-KR" altLang="en-US" sz="1600" b="1" kern="1000" dirty="0" err="1" smtClean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타랑께</a:t>
            </a:r>
            <a:r>
              <a:rPr lang="en-US" altLang="ko-KR" sz="1600" b="1" kern="1000" dirty="0" smtClean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’</a:t>
            </a:r>
            <a:r>
              <a:rPr lang="ko-KR" altLang="en-US" sz="1600" b="1" kern="1000" dirty="0" smtClean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대여</a:t>
            </a:r>
            <a:r>
              <a:rPr lang="ko-KR" altLang="en-US" sz="1600" b="1" kern="1000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소</a:t>
            </a:r>
            <a:r>
              <a:rPr lang="ko-KR" altLang="en-US" sz="1600" b="1" kern="1000" dirty="0" smtClean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입지선정 및</a:t>
            </a:r>
            <a:r>
              <a:rPr lang="en-US" altLang="ko-KR" sz="1600" b="1" kern="1000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</a:t>
            </a:r>
            <a:endParaRPr lang="en-US" altLang="ko-KR" sz="1600" b="1" kern="1000" dirty="0" smtClean="0">
              <a:solidFill>
                <a:schemeClr val="tx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b="1" kern="1000" dirty="0" smtClean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도입 지역 확대 필수</a:t>
            </a:r>
            <a:endParaRPr lang="ko-KR" altLang="en-US" sz="1600" b="1" kern="1000" dirty="0">
              <a:solidFill>
                <a:schemeClr val="tx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476245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3738" y="473062"/>
            <a:ext cx="697627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01</a:t>
            </a:r>
            <a:endParaRPr lang="ko-KR" altLang="en-US" sz="32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913477" y="227152"/>
            <a:ext cx="2459328" cy="765499"/>
            <a:chOff x="859687" y="192743"/>
            <a:chExt cx="2459328" cy="765499"/>
          </a:xfrm>
        </p:grpSpPr>
        <p:sp>
          <p:nvSpPr>
            <p:cNvPr id="12" name="TextBox 11"/>
            <p:cNvSpPr txBox="1"/>
            <p:nvPr/>
          </p:nvSpPr>
          <p:spPr>
            <a:xfrm>
              <a:off x="859687" y="192743"/>
              <a:ext cx="245932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accent1">
                      <a:lumMod val="75000"/>
                    </a:schemeClr>
                  </a:solidFill>
                  <a:latin typeface="돋움" panose="020B0600000101010101" pitchFamily="50" charset="-127"/>
                  <a:ea typeface="돋움" panose="020B0600000101010101" pitchFamily="50" charset="-127"/>
                </a:rPr>
                <a:t>프로젝트 개요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59687" y="619688"/>
              <a:ext cx="148790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프로젝트 목표</a:t>
              </a:r>
            </a:p>
          </p:txBody>
        </p:sp>
      </p:grpSp>
      <p:pic>
        <p:nvPicPr>
          <p:cNvPr id="7" name="Picture 20" descr="C:\Users\2016101111\Desktop\7773989424_6ef30faf12_o1.jp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4">
              <a:alphaModFix amt="66000"/>
            </a:blip>
            <a:srcRect/>
            <a:stretch>
              <a:fillRect/>
            </a:stretch>
          </a:blipFill>
        </p:spPr>
      </p:pic>
      <p:sp>
        <p:nvSpPr>
          <p:cNvPr id="11" name="TextBox 10"/>
          <p:cNvSpPr txBox="1"/>
          <p:nvPr/>
        </p:nvSpPr>
        <p:spPr>
          <a:xfrm>
            <a:off x="1788443" y="2960599"/>
            <a:ext cx="8615110" cy="1948034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“</a:t>
            </a:r>
            <a:r>
              <a:rPr lang="ko-KR" altLang="en-US" sz="2800" b="1" dirty="0" err="1">
                <a:solidFill>
                  <a:schemeClr val="bg1"/>
                </a:solidFill>
                <a:latin typeface="+mn-ea"/>
              </a:rPr>
              <a:t>타랑께</a:t>
            </a: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”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 확대를 위한</a:t>
            </a: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/>
            </a:r>
            <a:br>
              <a:rPr lang="en-US" altLang="ko-KR" sz="2800" b="1" dirty="0">
                <a:solidFill>
                  <a:schemeClr val="bg1"/>
                </a:solidFill>
                <a:latin typeface="+mn-ea"/>
              </a:rPr>
            </a:b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빅데이터 분석을 통해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입지 선정 및</a:t>
            </a:r>
            <a:r>
              <a:rPr lang="en-US" altLang="ko-KR" sz="2800" b="1" dirty="0">
                <a:solidFill>
                  <a:schemeClr val="bg1"/>
                </a:solidFill>
                <a:latin typeface="+mn-ea"/>
              </a:rPr>
              <a:t> </a:t>
            </a:r>
            <a:r>
              <a:rPr lang="ko-KR" altLang="en-US" sz="2800" b="1" dirty="0">
                <a:solidFill>
                  <a:schemeClr val="bg1"/>
                </a:solidFill>
                <a:latin typeface="+mn-ea"/>
              </a:rPr>
              <a:t>활성화 방안 도출</a:t>
            </a:r>
            <a:endParaRPr lang="en-US" altLang="ko-KR" sz="2800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198830" y="1547788"/>
            <a:ext cx="379433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400" b="1" dirty="0">
                <a:solidFill>
                  <a:schemeClr val="bg1"/>
                </a:solidFill>
                <a:latin typeface="+mn-ea"/>
              </a:rPr>
              <a:t>프로젝트 목적</a:t>
            </a:r>
          </a:p>
        </p:txBody>
      </p:sp>
      <p:sp>
        <p:nvSpPr>
          <p:cNvPr id="15" name="직사각형 14"/>
          <p:cNvSpPr/>
          <p:nvPr/>
        </p:nvSpPr>
        <p:spPr>
          <a:xfrm>
            <a:off x="1856930" y="2483892"/>
            <a:ext cx="8615110" cy="3064991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363782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14DFF81F-E441-1343-9A2D-2A1A25C73481}"/>
              </a:ext>
            </a:extLst>
          </p:cNvPr>
          <p:cNvSpPr/>
          <p:nvPr/>
        </p:nvSpPr>
        <p:spPr>
          <a:xfrm>
            <a:off x="4506" y="0"/>
            <a:ext cx="12220197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AAA77DA-939E-A345-A60E-F4AD2D75CF73}"/>
              </a:ext>
            </a:extLst>
          </p:cNvPr>
          <p:cNvSpPr txBox="1"/>
          <p:nvPr/>
        </p:nvSpPr>
        <p:spPr>
          <a:xfrm>
            <a:off x="0" y="2600920"/>
            <a:ext cx="1222470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400" u="sng" spc="-15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Arial Unicode MS" panose="020B0600000101010101" charset="-127"/>
              </a:rPr>
              <a:t>02</a:t>
            </a:r>
          </a:p>
          <a:p>
            <a:pPr algn="ctr"/>
            <a:r>
              <a:rPr lang="ko-KR" altLang="en-US" sz="44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분석 과정 및 결과</a:t>
            </a:r>
            <a:endParaRPr lang="en-US" altLang="ko-KR" sz="44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05521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1">
            <a:extLst>
              <a:ext uri="{FF2B5EF4-FFF2-40B4-BE49-F238E27FC236}">
                <a16:creationId xmlns="" xmlns:a16="http://schemas.microsoft.com/office/drawing/2014/main" id="{A6606A54-A55A-4459-BCD7-52E2F1BEBA0A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6700" y="1825625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="" xmlns:a16="http://schemas.microsoft.com/office/drawing/2014/main" id="{94C5B406-A8F3-4E5D-AF46-9B3A7FABD4C7}"/>
              </a:ext>
            </a:extLst>
          </p:cNvPr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651CDACF-79E6-4C2B-8DA3-4E0A97E4CB47}"/>
              </a:ext>
            </a:extLst>
          </p:cNvPr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02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21" name="그룹 20">
            <a:extLst>
              <a:ext uri="{FF2B5EF4-FFF2-40B4-BE49-F238E27FC236}">
                <a16:creationId xmlns="" xmlns:a16="http://schemas.microsoft.com/office/drawing/2014/main" id="{96CCA3F8-BF48-4484-99B0-4A564ACD551B}"/>
              </a:ext>
            </a:extLst>
          </p:cNvPr>
          <p:cNvGrpSpPr/>
          <p:nvPr/>
        </p:nvGrpSpPr>
        <p:grpSpPr>
          <a:xfrm>
            <a:off x="913477" y="227152"/>
            <a:ext cx="3058851" cy="765499"/>
            <a:chOff x="859687" y="192743"/>
            <a:chExt cx="3058851" cy="765499"/>
          </a:xfrm>
        </p:grpSpPr>
        <p:sp>
          <p:nvSpPr>
            <p:cNvPr id="22" name="TextBox 21">
              <a:extLst>
                <a:ext uri="{FF2B5EF4-FFF2-40B4-BE49-F238E27FC236}">
                  <a16:creationId xmlns="" xmlns:a16="http://schemas.microsoft.com/office/drawing/2014/main" id="{10ECF150-5727-47E0-80EC-D4F41B679906}"/>
                </a:ext>
              </a:extLst>
            </p:cNvPr>
            <p:cNvSpPr txBox="1"/>
            <p:nvPr/>
          </p:nvSpPr>
          <p:spPr>
            <a:xfrm>
              <a:off x="859687" y="192743"/>
              <a:ext cx="30588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tx2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분석 과정 및 결과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="" xmlns:a16="http://schemas.microsoft.com/office/drawing/2014/main" id="{AB2F185B-E372-4F92-AD02-ED4F6047A3E3}"/>
                </a:ext>
              </a:extLst>
            </p:cNvPr>
            <p:cNvSpPr txBox="1"/>
            <p:nvPr/>
          </p:nvSpPr>
          <p:spPr>
            <a:xfrm>
              <a:off x="859687" y="619688"/>
              <a:ext cx="128272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활용 데이터</a:t>
              </a:r>
            </a:p>
          </p:txBody>
        </p:sp>
      </p:grpSp>
      <p:graphicFrame>
        <p:nvGraphicFramePr>
          <p:cNvPr id="5" name="표 4">
            <a:extLst>
              <a:ext uri="{FF2B5EF4-FFF2-40B4-BE49-F238E27FC236}">
                <a16:creationId xmlns="" xmlns:a16="http://schemas.microsoft.com/office/drawing/2014/main" id="{DEE5EE64-2E7A-45F7-B159-427617680C6B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67408" y="1305876"/>
          <a:ext cx="10852937" cy="5298248"/>
        </p:xfrm>
        <a:graphic>
          <a:graphicData uri="http://schemas.openxmlformats.org/drawingml/2006/table">
            <a:tbl>
              <a:tblPr firstRow="1" bandRow="1">
                <a:tableStyleId>{68D230F3-CF80-4859-8CE7-A43EE81993B5}</a:tableStyleId>
              </a:tblPr>
              <a:tblGrid>
                <a:gridCol w="2355994">
                  <a:extLst>
                    <a:ext uri="{9D8B030D-6E8A-4147-A177-3AD203B41FA5}">
                      <a16:colId xmlns="" xmlns:a16="http://schemas.microsoft.com/office/drawing/2014/main" val="463196335"/>
                    </a:ext>
                  </a:extLst>
                </a:gridCol>
                <a:gridCol w="1135160">
                  <a:extLst>
                    <a:ext uri="{9D8B030D-6E8A-4147-A177-3AD203B41FA5}">
                      <a16:colId xmlns="" xmlns:a16="http://schemas.microsoft.com/office/drawing/2014/main" val="2970859252"/>
                    </a:ext>
                  </a:extLst>
                </a:gridCol>
                <a:gridCol w="737048">
                  <a:extLst>
                    <a:ext uri="{9D8B030D-6E8A-4147-A177-3AD203B41FA5}">
                      <a16:colId xmlns="" xmlns:a16="http://schemas.microsoft.com/office/drawing/2014/main" val="2680794757"/>
                    </a:ext>
                  </a:extLst>
                </a:gridCol>
                <a:gridCol w="932635">
                  <a:extLst>
                    <a:ext uri="{9D8B030D-6E8A-4147-A177-3AD203B41FA5}">
                      <a16:colId xmlns="" xmlns:a16="http://schemas.microsoft.com/office/drawing/2014/main" val="2989825709"/>
                    </a:ext>
                  </a:extLst>
                </a:gridCol>
                <a:gridCol w="910736">
                  <a:extLst>
                    <a:ext uri="{9D8B030D-6E8A-4147-A177-3AD203B41FA5}">
                      <a16:colId xmlns="" xmlns:a16="http://schemas.microsoft.com/office/drawing/2014/main" val="132845541"/>
                    </a:ext>
                  </a:extLst>
                </a:gridCol>
                <a:gridCol w="4781364">
                  <a:extLst>
                    <a:ext uri="{9D8B030D-6E8A-4147-A177-3AD203B41FA5}">
                      <a16:colId xmlns="" xmlns:a16="http://schemas.microsoft.com/office/drawing/2014/main" val="4250358386"/>
                    </a:ext>
                  </a:extLst>
                </a:gridCol>
              </a:tblGrid>
              <a:tr h="4583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활용데이터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구분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중요도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생성주기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지역속성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400" dirty="0"/>
                        <a:t>데이터소스</a:t>
                      </a:r>
                      <a:endParaRPr lang="ko-KR" altLang="en-US" sz="1400" b="1" dirty="0">
                        <a:solidFill>
                          <a:schemeClr val="tx1"/>
                        </a:solidFill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405009808"/>
                  </a:ext>
                </a:extLst>
              </a:tr>
              <a:tr h="4583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광주광역시 시내버스</a:t>
                      </a:r>
                      <a:endParaRPr lang="en-US" altLang="ko-KR" sz="1200" dirty="0"/>
                    </a:p>
                    <a:p>
                      <a:pPr algn="ctr" latinLnBrk="1"/>
                      <a:r>
                        <a:rPr lang="ko-KR" altLang="en-US" sz="1200" dirty="0"/>
                        <a:t> 정류소별 이용객 현황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정형</a:t>
                      </a:r>
                      <a:r>
                        <a:rPr lang="en-US" altLang="ko-KR" sz="1200" dirty="0"/>
                        <a:t>/</a:t>
                      </a:r>
                      <a:r>
                        <a:rPr lang="ko-KR" altLang="en-US" sz="1200" dirty="0"/>
                        <a:t>내부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필수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년 단위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지점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2016</a:t>
                      </a:r>
                      <a:r>
                        <a:rPr lang="ko-KR" altLang="en-US" sz="1200" dirty="0"/>
                        <a:t>년 광주광역시에서 제공하는 시내버스 정류소별 연간 이용객 수 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926151057"/>
                  </a:ext>
                </a:extLst>
              </a:tr>
              <a:tr h="334368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광주광역시 바로 응답 민원현황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비정형</a:t>
                      </a:r>
                      <a:r>
                        <a:rPr lang="en-US" altLang="ko-KR" sz="1200" dirty="0"/>
                        <a:t>/ </a:t>
                      </a:r>
                      <a:r>
                        <a:rPr lang="ko-KR" altLang="en-US" sz="1200" dirty="0"/>
                        <a:t>외부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필수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년 단위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지점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광주시 통합민원 사이트 바로 응답 민원처리 현황 자료 </a:t>
                      </a:r>
                      <a:r>
                        <a:rPr lang="en-US" altLang="ko-KR" sz="1200" dirty="0"/>
                        <a:t>(2019</a:t>
                      </a:r>
                      <a:r>
                        <a:rPr lang="ko-KR" altLang="en-US" sz="1200" dirty="0"/>
                        <a:t>년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304301548"/>
                  </a:ext>
                </a:extLst>
              </a:tr>
              <a:tr h="4583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공공자전거 </a:t>
                      </a:r>
                      <a:r>
                        <a:rPr lang="ko-KR" altLang="en-US" sz="1200" dirty="0" err="1"/>
                        <a:t>타슈의</a:t>
                      </a:r>
                      <a:r>
                        <a:rPr lang="ko-KR" altLang="en-US" sz="1200" dirty="0"/>
                        <a:t> </a:t>
                      </a:r>
                      <a:endParaRPr lang="en-US" altLang="ko-KR" sz="1200" dirty="0"/>
                    </a:p>
                    <a:p>
                      <a:pPr algn="ctr" latinLnBrk="1"/>
                      <a:r>
                        <a:rPr lang="ko-KR" altLang="en-US" sz="1200" dirty="0"/>
                        <a:t>효율적 운영 </a:t>
                      </a:r>
                      <a:r>
                        <a:rPr lang="en-US" altLang="ko-KR" sz="1200" dirty="0"/>
                        <a:t>. </a:t>
                      </a:r>
                      <a:r>
                        <a:rPr lang="ko-KR" altLang="en-US" sz="1200" dirty="0"/>
                        <a:t>관리 방안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비정형</a:t>
                      </a:r>
                      <a:r>
                        <a:rPr lang="en-US" altLang="ko-KR" sz="1200" dirty="0"/>
                        <a:t>/</a:t>
                      </a:r>
                      <a:r>
                        <a:rPr lang="ko-KR" altLang="en-US" sz="1200" dirty="0"/>
                        <a:t>내부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선택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일</a:t>
                      </a:r>
                      <a:r>
                        <a:rPr lang="en-US" altLang="ko-KR" sz="1200" dirty="0"/>
                        <a:t>/ </a:t>
                      </a:r>
                      <a:r>
                        <a:rPr lang="ko-KR" altLang="en-US" sz="1200" dirty="0"/>
                        <a:t>월 </a:t>
                      </a:r>
                      <a:endParaRPr lang="en-US" altLang="ko-KR" sz="1200" dirty="0"/>
                    </a:p>
                    <a:p>
                      <a:pPr algn="ctr" latinLnBrk="1"/>
                      <a:r>
                        <a:rPr lang="ko-KR" altLang="en-US" sz="1200" dirty="0"/>
                        <a:t>단위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지점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대전광역시 </a:t>
                      </a:r>
                      <a:r>
                        <a:rPr lang="ko-KR" altLang="en-US" sz="1200" dirty="0" err="1"/>
                        <a:t>타슈</a:t>
                      </a:r>
                      <a:r>
                        <a:rPr lang="ko-KR" altLang="en-US" sz="1200" dirty="0"/>
                        <a:t> 운영 및 관리방안 보고서 </a:t>
                      </a:r>
                      <a:r>
                        <a:rPr lang="en-US" altLang="ko-KR" sz="1200" dirty="0"/>
                        <a:t>(2015</a:t>
                      </a:r>
                      <a:r>
                        <a:rPr lang="ko-KR" altLang="en-US" sz="1200" dirty="0"/>
                        <a:t>년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263604382"/>
                  </a:ext>
                </a:extLst>
              </a:tr>
              <a:tr h="4583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 err="1"/>
                        <a:t>따릉이</a:t>
                      </a:r>
                      <a:r>
                        <a:rPr lang="ko-KR" altLang="en-US" sz="1200" dirty="0"/>
                        <a:t> 이용현황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비정형</a:t>
                      </a:r>
                      <a:r>
                        <a:rPr lang="en-US" altLang="ko-KR" sz="1200" dirty="0"/>
                        <a:t>/</a:t>
                      </a:r>
                      <a:r>
                        <a:rPr lang="ko-KR" altLang="en-US" sz="1200" dirty="0"/>
                        <a:t>내부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선택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일</a:t>
                      </a:r>
                      <a:r>
                        <a:rPr lang="en-US" altLang="ko-KR" sz="1200" dirty="0"/>
                        <a:t>/ </a:t>
                      </a:r>
                      <a:r>
                        <a:rPr lang="ko-KR" altLang="en-US" sz="1200" dirty="0"/>
                        <a:t>월 </a:t>
                      </a:r>
                      <a:endParaRPr lang="en-US" altLang="ko-KR" sz="1200" dirty="0"/>
                    </a:p>
                    <a:p>
                      <a:pPr algn="ctr" latinLnBrk="1"/>
                      <a:r>
                        <a:rPr lang="ko-KR" altLang="en-US" sz="1200" dirty="0"/>
                        <a:t>단위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지점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서울특별시 공공 자전거 이용정보</a:t>
                      </a:r>
                      <a:r>
                        <a:rPr lang="en-US" altLang="ko-KR" sz="1200" dirty="0"/>
                        <a:t>(2019.06)</a:t>
                      </a:r>
                      <a:endParaRPr lang="en-US" altLang="ko-KR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413786501"/>
                  </a:ext>
                </a:extLst>
              </a:tr>
              <a:tr h="4583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광주광역시 주로 이용하는 </a:t>
                      </a:r>
                      <a:endParaRPr lang="en-US" altLang="ko-KR" sz="1200" dirty="0"/>
                    </a:p>
                    <a:p>
                      <a:pPr algn="ctr" latinLnBrk="1"/>
                      <a:r>
                        <a:rPr lang="ko-KR" altLang="en-US" sz="1200" dirty="0"/>
                        <a:t>교통수단</a:t>
                      </a:r>
                      <a:endParaRPr lang="en-US" altLang="ko-KR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정형</a:t>
                      </a:r>
                      <a:r>
                        <a:rPr lang="en-US" altLang="ko-KR" sz="1200" dirty="0"/>
                        <a:t>/</a:t>
                      </a:r>
                      <a:r>
                        <a:rPr lang="ko-KR" altLang="en-US" sz="1200" dirty="0"/>
                        <a:t>내부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선택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년 단위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지점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2018</a:t>
                      </a:r>
                      <a:r>
                        <a:rPr lang="ko-KR" altLang="en-US" sz="1200" dirty="0"/>
                        <a:t>년도 광주의 사회지표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/>
                        <a:t>광주광역시 제공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397723486"/>
                  </a:ext>
                </a:extLst>
              </a:tr>
              <a:tr h="2782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지역별 대중교통 만족도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정형</a:t>
                      </a:r>
                      <a:r>
                        <a:rPr lang="en-US" altLang="ko-KR" sz="1200" dirty="0"/>
                        <a:t>/</a:t>
                      </a:r>
                      <a:r>
                        <a:rPr lang="ko-KR" altLang="en-US" sz="1200" dirty="0"/>
                        <a:t>내부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선택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년 단위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지점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지역별 대중교통 환승 실태 및 이용자 만족도</a:t>
                      </a:r>
                      <a:r>
                        <a:rPr lang="en-US" altLang="ko-KR" sz="1200" dirty="0"/>
                        <a:t>(2019)</a:t>
                      </a:r>
                      <a:endParaRPr lang="en-US" altLang="ko-KR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275583074"/>
                  </a:ext>
                </a:extLst>
              </a:tr>
              <a:tr h="4104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지역별 교통수단 분담률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정형</a:t>
                      </a:r>
                      <a:r>
                        <a:rPr lang="en-US" altLang="ko-KR" sz="1200" dirty="0"/>
                        <a:t>/</a:t>
                      </a:r>
                      <a:r>
                        <a:rPr lang="ko-KR" altLang="en-US" sz="1200" dirty="0"/>
                        <a:t>내부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필수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년 단위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전국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/>
                        <a:t>2018 </a:t>
                      </a:r>
                      <a:r>
                        <a:rPr lang="ko-KR" altLang="en-US" sz="1200" dirty="0"/>
                        <a:t>국가 교통통계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2611857601"/>
                  </a:ext>
                </a:extLst>
              </a:tr>
              <a:tr h="45833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국가건물코드</a:t>
                      </a:r>
                      <a:r>
                        <a:rPr lang="en-US" altLang="ko-KR" sz="1200" dirty="0"/>
                        <a:t>,</a:t>
                      </a:r>
                    </a:p>
                    <a:p>
                      <a:pPr algn="ctr" latinLnBrk="1"/>
                      <a:r>
                        <a:rPr lang="en-US" altLang="ko-KR" sz="1200" dirty="0"/>
                        <a:t> </a:t>
                      </a:r>
                      <a:r>
                        <a:rPr lang="ko-KR" altLang="en-US" sz="1200" dirty="0"/>
                        <a:t>광주광역시 건물 통합정보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정형</a:t>
                      </a:r>
                      <a:r>
                        <a:rPr lang="en-US" altLang="ko-KR" sz="1200" dirty="0"/>
                        <a:t>/</a:t>
                      </a:r>
                      <a:r>
                        <a:rPr lang="ko-KR" altLang="en-US" sz="1200" dirty="0"/>
                        <a:t>외부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선택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수시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지점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국가 공간 정보 포털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849010214"/>
                  </a:ext>
                </a:extLst>
              </a:tr>
              <a:tr h="4104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광주광역시 유동인구 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 err="1"/>
                        <a:t>동별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정형</a:t>
                      </a:r>
                      <a:r>
                        <a:rPr lang="en-US" altLang="ko-KR" sz="1200" dirty="0"/>
                        <a:t>/</a:t>
                      </a:r>
                      <a:r>
                        <a:rPr lang="ko-KR" altLang="en-US" sz="1200" dirty="0"/>
                        <a:t>내부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필수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년 단위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지점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한국 데이터 산업 진흥원 산하 데이터스토어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180460276"/>
                  </a:ext>
                </a:extLst>
              </a:tr>
              <a:tr h="27827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광주광역시 지하철 노선도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정형</a:t>
                      </a:r>
                      <a:r>
                        <a:rPr lang="en-US" altLang="ko-KR" sz="1200" dirty="0"/>
                        <a:t>/</a:t>
                      </a:r>
                      <a:r>
                        <a:rPr lang="ko-KR" altLang="en-US" sz="1200" dirty="0"/>
                        <a:t>내부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선택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지점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광주광역시 교통정보센터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287004115"/>
                  </a:ext>
                </a:extLst>
              </a:tr>
              <a:tr h="41041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광주광역시 인구 </a:t>
                      </a:r>
                      <a:r>
                        <a:rPr lang="en-US" altLang="ko-KR" sz="1200" dirty="0"/>
                        <a:t>(</a:t>
                      </a:r>
                      <a:r>
                        <a:rPr lang="ko-KR" altLang="en-US" sz="1200" dirty="0" err="1"/>
                        <a:t>동별</a:t>
                      </a:r>
                      <a:r>
                        <a:rPr lang="en-US" altLang="ko-KR" sz="1200" dirty="0"/>
                        <a:t>)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정형</a:t>
                      </a:r>
                      <a:r>
                        <a:rPr lang="en-US" altLang="ko-KR" sz="1200" dirty="0"/>
                        <a:t>/</a:t>
                      </a:r>
                      <a:r>
                        <a:rPr lang="ko-KR" altLang="en-US" sz="1200" dirty="0"/>
                        <a:t>내부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필수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년 단위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지점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국가 통계 포털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3858854523"/>
                  </a:ext>
                </a:extLst>
              </a:tr>
              <a:tr h="426041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도로혼잡데이터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/>
                        <a:t>정형</a:t>
                      </a:r>
                      <a:r>
                        <a:rPr lang="en-US" altLang="ko-KR" sz="1200" dirty="0"/>
                        <a:t>/</a:t>
                      </a:r>
                      <a:r>
                        <a:rPr lang="ko-KR" altLang="en-US" sz="1200" dirty="0"/>
                        <a:t>내부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선택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실시간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지점</a:t>
                      </a:r>
                      <a:endParaRPr lang="ko-KR" altLang="en-US" sz="1200" b="1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200" dirty="0"/>
                        <a:t>국가 교통정보센터</a:t>
                      </a:r>
                      <a:endParaRPr lang="ko-KR" altLang="en-US" sz="1200" b="1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570236856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284315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" name="그림 18">
            <a:extLst>
              <a:ext uri="{FF2B5EF4-FFF2-40B4-BE49-F238E27FC236}">
                <a16:creationId xmlns="" xmlns:a16="http://schemas.microsoft.com/office/drawing/2014/main" id="{E15B87FD-CDE1-404D-B60B-B615DF01A12A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91" b="10338"/>
          <a:stretch/>
        </p:blipFill>
        <p:spPr>
          <a:xfrm>
            <a:off x="9120336" y="1944278"/>
            <a:ext cx="2378460" cy="1209624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="" xmlns:a16="http://schemas.microsoft.com/office/drawing/2014/main" id="{962E218A-08A9-4764-B4F3-D26213FC8234}"/>
              </a:ext>
            </a:extLst>
          </p:cNvPr>
          <p:cNvSpPr/>
          <p:nvPr/>
        </p:nvSpPr>
        <p:spPr>
          <a:xfrm>
            <a:off x="353697" y="1836248"/>
            <a:ext cx="2952328" cy="2600255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6" name="순서도: 자기 디스크 5">
            <a:extLst>
              <a:ext uri="{FF2B5EF4-FFF2-40B4-BE49-F238E27FC236}">
                <a16:creationId xmlns="" xmlns:a16="http://schemas.microsoft.com/office/drawing/2014/main" id="{FA161B5F-253F-4419-876A-E10E882CCFA7}"/>
              </a:ext>
            </a:extLst>
          </p:cNvPr>
          <p:cNvSpPr/>
          <p:nvPr/>
        </p:nvSpPr>
        <p:spPr>
          <a:xfrm>
            <a:off x="497713" y="2049692"/>
            <a:ext cx="1080120" cy="428060"/>
          </a:xfrm>
          <a:prstGeom prst="flowChartMagneticDisk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50000">
                <a:schemeClr val="accent6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accent6">
                  <a:lumMod val="40000"/>
                  <a:lumOff val="60000"/>
                  <a:tint val="23500"/>
                  <a:satMod val="160000"/>
                </a:schemeClr>
              </a:gs>
            </a:gsLst>
            <a:lin ang="18900000" scaled="1"/>
            <a:tileRect/>
          </a:gradFill>
          <a:ln>
            <a:solidFill>
              <a:schemeClr val="accent6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tx1"/>
                </a:solidFill>
                <a:latin typeface="+mj-ea"/>
                <a:ea typeface="+mj-ea"/>
              </a:rPr>
              <a:t>정류소 이용객</a:t>
            </a:r>
            <a:endParaRPr lang="en-US" altLang="ko-KR" sz="1000" b="1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ko-KR" altLang="en-US" sz="1000" b="1" dirty="0">
                <a:solidFill>
                  <a:schemeClr val="tx1"/>
                </a:solidFill>
                <a:latin typeface="+mj-ea"/>
                <a:ea typeface="+mj-ea"/>
              </a:rPr>
              <a:t>데이터</a:t>
            </a:r>
            <a:endParaRPr lang="en-US" sz="10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7" name="순서도: 자기 디스크 6">
            <a:extLst>
              <a:ext uri="{FF2B5EF4-FFF2-40B4-BE49-F238E27FC236}">
                <a16:creationId xmlns="" xmlns:a16="http://schemas.microsoft.com/office/drawing/2014/main" id="{6DE86259-3AFC-4205-8E8E-15A3C059B17B}"/>
              </a:ext>
            </a:extLst>
          </p:cNvPr>
          <p:cNvSpPr/>
          <p:nvPr/>
        </p:nvSpPr>
        <p:spPr>
          <a:xfrm>
            <a:off x="2009881" y="2049692"/>
            <a:ext cx="1080120" cy="428060"/>
          </a:xfrm>
          <a:prstGeom prst="flowChartMagneticDisk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50000">
                <a:schemeClr val="accent6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accent6">
                  <a:lumMod val="40000"/>
                  <a:lumOff val="60000"/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tx1"/>
                </a:solidFill>
                <a:latin typeface="+mj-ea"/>
                <a:ea typeface="+mj-ea"/>
              </a:rPr>
              <a:t>민원</a:t>
            </a:r>
            <a:endParaRPr lang="en-US" sz="10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3" name="순서도: 자기 디스크 12">
            <a:extLst>
              <a:ext uri="{FF2B5EF4-FFF2-40B4-BE49-F238E27FC236}">
                <a16:creationId xmlns="" xmlns:a16="http://schemas.microsoft.com/office/drawing/2014/main" id="{04B8A75F-ADCB-47FC-86E9-EB69DD16F41D}"/>
              </a:ext>
            </a:extLst>
          </p:cNvPr>
          <p:cNvSpPr/>
          <p:nvPr/>
        </p:nvSpPr>
        <p:spPr>
          <a:xfrm>
            <a:off x="497713" y="2590029"/>
            <a:ext cx="1080120" cy="470866"/>
          </a:xfrm>
          <a:prstGeom prst="flowChartMagneticDisk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50000">
                <a:schemeClr val="accent6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accent6">
                  <a:lumMod val="40000"/>
                  <a:lumOff val="60000"/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tx1"/>
                </a:solidFill>
                <a:latin typeface="+mj-ea"/>
                <a:ea typeface="+mj-ea"/>
              </a:rPr>
              <a:t>이용교통수단 </a:t>
            </a:r>
            <a:endParaRPr lang="en-US" altLang="ko-KR" sz="1000" b="1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ko-KR" altLang="en-US" sz="1000" b="1" dirty="0">
                <a:solidFill>
                  <a:schemeClr val="tx1"/>
                </a:solidFill>
                <a:latin typeface="+mj-ea"/>
                <a:ea typeface="+mj-ea"/>
              </a:rPr>
              <a:t>설문조사 </a:t>
            </a:r>
            <a:endParaRPr lang="en-US" sz="10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6" name="순서도: 자기 디스크 15">
            <a:extLst>
              <a:ext uri="{FF2B5EF4-FFF2-40B4-BE49-F238E27FC236}">
                <a16:creationId xmlns="" xmlns:a16="http://schemas.microsoft.com/office/drawing/2014/main" id="{D2ECB62C-8F73-42C8-8B30-01B5F293F5E8}"/>
              </a:ext>
            </a:extLst>
          </p:cNvPr>
          <p:cNvSpPr/>
          <p:nvPr/>
        </p:nvSpPr>
        <p:spPr>
          <a:xfrm>
            <a:off x="2012639" y="2590029"/>
            <a:ext cx="1080120" cy="470866"/>
          </a:xfrm>
          <a:prstGeom prst="flowChartMagneticDisk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50000">
                <a:schemeClr val="accent6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accent6">
                  <a:lumMod val="40000"/>
                  <a:lumOff val="60000"/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tx1"/>
                </a:solidFill>
                <a:latin typeface="+mj-ea"/>
                <a:ea typeface="+mj-ea"/>
              </a:rPr>
              <a:t>건물통합정보</a:t>
            </a:r>
            <a:endParaRPr lang="en-US" sz="10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9" name="순서도: 자기 디스크 28">
            <a:extLst>
              <a:ext uri="{FF2B5EF4-FFF2-40B4-BE49-F238E27FC236}">
                <a16:creationId xmlns="" xmlns:a16="http://schemas.microsoft.com/office/drawing/2014/main" id="{0741E453-4CA0-4770-A34F-23EEFC82624A}"/>
              </a:ext>
            </a:extLst>
          </p:cNvPr>
          <p:cNvSpPr/>
          <p:nvPr/>
        </p:nvSpPr>
        <p:spPr>
          <a:xfrm>
            <a:off x="497713" y="3196411"/>
            <a:ext cx="1080120" cy="470866"/>
          </a:xfrm>
          <a:prstGeom prst="flowChartMagneticDisk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50000">
                <a:schemeClr val="accent6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accent6">
                  <a:lumMod val="40000"/>
                  <a:lumOff val="60000"/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tx1"/>
                </a:solidFill>
                <a:latin typeface="+mj-ea"/>
                <a:ea typeface="+mj-ea"/>
              </a:rPr>
              <a:t>유동인구</a:t>
            </a:r>
            <a:endParaRPr lang="en-US" sz="10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1" name="순서도: 자기 디스크 30">
            <a:extLst>
              <a:ext uri="{FF2B5EF4-FFF2-40B4-BE49-F238E27FC236}">
                <a16:creationId xmlns="" xmlns:a16="http://schemas.microsoft.com/office/drawing/2014/main" id="{C176A67E-A7C7-4032-B3D2-F8EEF48CFFE4}"/>
              </a:ext>
            </a:extLst>
          </p:cNvPr>
          <p:cNvSpPr/>
          <p:nvPr/>
        </p:nvSpPr>
        <p:spPr>
          <a:xfrm>
            <a:off x="2012639" y="3196411"/>
            <a:ext cx="1080120" cy="470866"/>
          </a:xfrm>
          <a:prstGeom prst="flowChartMagneticDisk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50000">
                <a:schemeClr val="accent6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accent6">
                  <a:lumMod val="40000"/>
                  <a:lumOff val="60000"/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>
                <a:solidFill>
                  <a:schemeClr val="tx1"/>
                </a:solidFill>
                <a:latin typeface="+mj-ea"/>
                <a:ea typeface="+mj-ea"/>
              </a:rPr>
              <a:t>지하철 노선도</a:t>
            </a:r>
            <a:endParaRPr lang="en-US" sz="10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33" name="순서도: 자기 디스크 32">
            <a:extLst>
              <a:ext uri="{FF2B5EF4-FFF2-40B4-BE49-F238E27FC236}">
                <a16:creationId xmlns="" xmlns:a16="http://schemas.microsoft.com/office/drawing/2014/main" id="{CCC0AA07-CD62-4BE0-BDAB-1287EC25DF4C}"/>
              </a:ext>
            </a:extLst>
          </p:cNvPr>
          <p:cNvSpPr/>
          <p:nvPr/>
        </p:nvSpPr>
        <p:spPr>
          <a:xfrm>
            <a:off x="497712" y="3792684"/>
            <a:ext cx="1080120" cy="470866"/>
          </a:xfrm>
          <a:prstGeom prst="flowChartMagneticDisk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50000">
                <a:schemeClr val="accent6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accent6">
                  <a:lumMod val="40000"/>
                  <a:lumOff val="60000"/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dirty="0" err="1">
                <a:solidFill>
                  <a:schemeClr val="tx1"/>
                </a:solidFill>
                <a:latin typeface="+mj-ea"/>
                <a:ea typeface="+mj-ea"/>
              </a:rPr>
              <a:t>동별</a:t>
            </a:r>
            <a:r>
              <a:rPr lang="ko-KR" altLang="en-US" sz="1000" b="1" dirty="0">
                <a:solidFill>
                  <a:schemeClr val="tx1"/>
                </a:solidFill>
                <a:latin typeface="+mj-ea"/>
                <a:ea typeface="+mj-ea"/>
              </a:rPr>
              <a:t> 인구</a:t>
            </a:r>
            <a:endParaRPr lang="en-US" sz="10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45" name="사각형: 둥근 모서리 44">
            <a:extLst>
              <a:ext uri="{FF2B5EF4-FFF2-40B4-BE49-F238E27FC236}">
                <a16:creationId xmlns="" xmlns:a16="http://schemas.microsoft.com/office/drawing/2014/main" id="{9CA2267B-F5B7-4840-8DCE-8FBCF9B22B1C}"/>
              </a:ext>
            </a:extLst>
          </p:cNvPr>
          <p:cNvSpPr/>
          <p:nvPr/>
        </p:nvSpPr>
        <p:spPr>
          <a:xfrm>
            <a:off x="4570744" y="1606875"/>
            <a:ext cx="4104456" cy="983154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28600" indent="-228600">
              <a:buAutoNum type="arabicPeriod"/>
            </a:pPr>
            <a:r>
              <a:rPr lang="ko-KR" altLang="en-US" sz="1200" dirty="0">
                <a:latin typeface="+mn-ea"/>
              </a:rPr>
              <a:t>광주광역시 민원 분석</a:t>
            </a:r>
            <a:endParaRPr lang="en-US" altLang="ko-KR" sz="1200" dirty="0"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>
                <a:latin typeface="+mn-ea"/>
              </a:rPr>
              <a:t>광주광역시 주로 이용하는 교통수단 분석</a:t>
            </a:r>
            <a:endParaRPr lang="en-US" altLang="ko-KR" sz="1200" dirty="0"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>
                <a:latin typeface="+mn-ea"/>
              </a:rPr>
              <a:t>거주지역에 관한 불만족 사유 분석</a:t>
            </a:r>
            <a:endParaRPr lang="en-US" altLang="ko-KR" sz="1200" dirty="0"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>
                <a:latin typeface="+mn-ea"/>
              </a:rPr>
              <a:t>주요 도시들의 교통이용 분담률</a:t>
            </a:r>
            <a:endParaRPr lang="en-US" altLang="ko-KR" sz="1200" dirty="0">
              <a:latin typeface="+mn-ea"/>
            </a:endParaRPr>
          </a:p>
        </p:txBody>
      </p:sp>
      <p:sp>
        <p:nvSpPr>
          <p:cNvPr id="47" name="사각형: 둥근 모서리 46">
            <a:extLst>
              <a:ext uri="{FF2B5EF4-FFF2-40B4-BE49-F238E27FC236}">
                <a16:creationId xmlns="" xmlns:a16="http://schemas.microsoft.com/office/drawing/2014/main" id="{5720BACE-DA76-4EFC-8FC2-BB164B1D0D59}"/>
              </a:ext>
            </a:extLst>
          </p:cNvPr>
          <p:cNvSpPr/>
          <p:nvPr/>
        </p:nvSpPr>
        <p:spPr>
          <a:xfrm>
            <a:off x="4588093" y="2686995"/>
            <a:ext cx="4104456" cy="92200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28600" indent="-228600">
              <a:buAutoNum type="arabicPeriod"/>
            </a:pPr>
            <a:r>
              <a:rPr lang="ko-KR" altLang="en-US" sz="1200" dirty="0">
                <a:latin typeface="+mn-ea"/>
              </a:rPr>
              <a:t>거주민 수</a:t>
            </a:r>
            <a:r>
              <a:rPr lang="en-US" altLang="ko-KR" sz="1200" dirty="0">
                <a:latin typeface="+mn-ea"/>
              </a:rPr>
              <a:t>, </a:t>
            </a:r>
            <a:r>
              <a:rPr lang="ko-KR" altLang="en-US" sz="1200" dirty="0">
                <a:latin typeface="+mn-ea"/>
              </a:rPr>
              <a:t>유동인구 분석</a:t>
            </a:r>
            <a:endParaRPr lang="en-US" altLang="ko-KR" sz="1200" dirty="0"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>
                <a:latin typeface="+mn-ea"/>
              </a:rPr>
              <a:t>기초 통계량 분석</a:t>
            </a:r>
            <a:endParaRPr lang="en-US" altLang="ko-KR" sz="1200" dirty="0"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>
                <a:latin typeface="+mn-ea"/>
              </a:rPr>
              <a:t>이상치 제거 및 분석</a:t>
            </a:r>
            <a:endParaRPr lang="en-US" altLang="ko-KR" sz="1200" dirty="0">
              <a:latin typeface="+mn-ea"/>
            </a:endParaRPr>
          </a:p>
          <a:p>
            <a:pPr marL="228600" indent="-228600">
              <a:buAutoNum type="arabicPeriod"/>
            </a:pPr>
            <a:r>
              <a:rPr lang="en-US" altLang="ko-KR" sz="1200" dirty="0">
                <a:latin typeface="+mn-ea"/>
              </a:rPr>
              <a:t>QGIS</a:t>
            </a:r>
            <a:r>
              <a:rPr lang="ko-KR" altLang="en-US" sz="1200" dirty="0">
                <a:latin typeface="+mn-ea"/>
              </a:rPr>
              <a:t> 시각화 분석</a:t>
            </a:r>
            <a:endParaRPr lang="en-US" altLang="ko-KR" sz="1200" dirty="0">
              <a:latin typeface="+mn-ea"/>
            </a:endParaRPr>
          </a:p>
        </p:txBody>
      </p:sp>
      <p:sp>
        <p:nvSpPr>
          <p:cNvPr id="49" name="사각형: 둥근 모서리 48">
            <a:extLst>
              <a:ext uri="{FF2B5EF4-FFF2-40B4-BE49-F238E27FC236}">
                <a16:creationId xmlns="" xmlns:a16="http://schemas.microsoft.com/office/drawing/2014/main" id="{B639E684-FFE6-4F06-8CBE-12DE596F529F}"/>
              </a:ext>
            </a:extLst>
          </p:cNvPr>
          <p:cNvSpPr/>
          <p:nvPr/>
        </p:nvSpPr>
        <p:spPr>
          <a:xfrm>
            <a:off x="4601703" y="3704209"/>
            <a:ext cx="4104456" cy="92200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28600" indent="-228600">
              <a:buAutoNum type="arabicPeriod"/>
            </a:pPr>
            <a:r>
              <a:rPr lang="ko-KR" altLang="en-US" sz="1200" dirty="0">
                <a:latin typeface="+mn-ea"/>
              </a:rPr>
              <a:t>정류장 비율 치</a:t>
            </a:r>
            <a:endParaRPr lang="en-US" altLang="ko-KR" sz="1200" dirty="0"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smtClean="0">
                <a:latin typeface="+mn-ea"/>
              </a:rPr>
              <a:t>승 하차 </a:t>
            </a:r>
            <a:r>
              <a:rPr lang="ko-KR" altLang="en-US" sz="1200" dirty="0">
                <a:latin typeface="+mn-ea"/>
              </a:rPr>
              <a:t>비율 </a:t>
            </a:r>
            <a:endParaRPr lang="en-US" altLang="ko-KR" sz="1200" dirty="0"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>
                <a:latin typeface="+mn-ea"/>
              </a:rPr>
              <a:t>통계적 분석을 통해 교통 소외점수 도출</a:t>
            </a:r>
            <a:endParaRPr lang="en-US" altLang="ko-KR" sz="1200" dirty="0"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>
                <a:latin typeface="+mn-ea"/>
              </a:rPr>
              <a:t>교통소외점수를 확인하기 위한 상관관계분석</a:t>
            </a:r>
            <a:endParaRPr lang="en-US" altLang="ko-KR" sz="1200" dirty="0">
              <a:latin typeface="+mn-ea"/>
            </a:endParaRPr>
          </a:p>
        </p:txBody>
      </p:sp>
      <p:sp>
        <p:nvSpPr>
          <p:cNvPr id="51" name="사각형: 둥근 모서리 50">
            <a:extLst>
              <a:ext uri="{FF2B5EF4-FFF2-40B4-BE49-F238E27FC236}">
                <a16:creationId xmlns="" xmlns:a16="http://schemas.microsoft.com/office/drawing/2014/main" id="{C97C057D-230A-4A8E-AC44-01DE97089293}"/>
              </a:ext>
            </a:extLst>
          </p:cNvPr>
          <p:cNvSpPr/>
          <p:nvPr/>
        </p:nvSpPr>
        <p:spPr>
          <a:xfrm>
            <a:off x="4610872" y="4775227"/>
            <a:ext cx="4104456" cy="97806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marL="228600" indent="-228600">
              <a:buAutoNum type="arabicPeriod"/>
            </a:pPr>
            <a:r>
              <a:rPr lang="ko-KR" altLang="en-US" sz="1200" dirty="0" smtClean="0">
                <a:latin typeface="+mn-ea"/>
              </a:rPr>
              <a:t>건물 별 </a:t>
            </a:r>
            <a:r>
              <a:rPr lang="ko-KR" altLang="en-US" sz="1200" dirty="0">
                <a:latin typeface="+mn-ea"/>
              </a:rPr>
              <a:t>가산점 부여</a:t>
            </a:r>
            <a:endParaRPr lang="en-US" altLang="ko-KR" sz="1200" dirty="0">
              <a:latin typeface="+mn-ea"/>
            </a:endParaRPr>
          </a:p>
          <a:p>
            <a:pPr marL="228600" indent="-228600">
              <a:buAutoNum type="arabicPeriod"/>
            </a:pPr>
            <a:r>
              <a:rPr lang="en-US" sz="1200" dirty="0">
                <a:latin typeface="+mn-ea"/>
              </a:rPr>
              <a:t>QGIS</a:t>
            </a:r>
            <a:r>
              <a:rPr lang="ko-KR" altLang="en-US" sz="1200" dirty="0">
                <a:latin typeface="+mn-ea"/>
              </a:rPr>
              <a:t> 격자 활용</a:t>
            </a:r>
            <a:endParaRPr lang="en-US" altLang="ko-KR" sz="1200" dirty="0">
              <a:latin typeface="+mn-ea"/>
            </a:endParaRPr>
          </a:p>
          <a:p>
            <a:pPr marL="228600" indent="-228600">
              <a:buAutoNum type="arabicPeriod"/>
            </a:pPr>
            <a:r>
              <a:rPr lang="ko-KR" altLang="en-US" sz="1200" dirty="0" err="1">
                <a:latin typeface="+mn-ea"/>
              </a:rPr>
              <a:t>타랑께</a:t>
            </a:r>
            <a:r>
              <a:rPr lang="ko-KR" altLang="en-US" sz="1200" dirty="0">
                <a:latin typeface="+mn-ea"/>
              </a:rPr>
              <a:t> 정류소 입지선정</a:t>
            </a:r>
            <a:endParaRPr lang="en-US" sz="1200" dirty="0">
              <a:latin typeface="+mn-ea"/>
            </a:endParaRPr>
          </a:p>
        </p:txBody>
      </p:sp>
      <p:sp>
        <p:nvSpPr>
          <p:cNvPr id="30" name="직사각형 29">
            <a:extLst>
              <a:ext uri="{FF2B5EF4-FFF2-40B4-BE49-F238E27FC236}">
                <a16:creationId xmlns="" xmlns:a16="http://schemas.microsoft.com/office/drawing/2014/main" id="{075B8AB8-143F-48C1-9906-BBD6F14AC194}"/>
              </a:ext>
            </a:extLst>
          </p:cNvPr>
          <p:cNvSpPr/>
          <p:nvPr/>
        </p:nvSpPr>
        <p:spPr>
          <a:xfrm>
            <a:off x="353697" y="1614188"/>
            <a:ext cx="2952329" cy="30669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광주광역시 데이터</a:t>
            </a:r>
            <a:endParaRPr lang="en-US" sz="1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8" name="직사각형 37">
            <a:extLst>
              <a:ext uri="{FF2B5EF4-FFF2-40B4-BE49-F238E27FC236}">
                <a16:creationId xmlns="" xmlns:a16="http://schemas.microsoft.com/office/drawing/2014/main" id="{6260BCFC-2EFC-40C3-96C0-049BD154D819}"/>
              </a:ext>
            </a:extLst>
          </p:cNvPr>
          <p:cNvSpPr/>
          <p:nvPr/>
        </p:nvSpPr>
        <p:spPr>
          <a:xfrm>
            <a:off x="8922815" y="1589331"/>
            <a:ext cx="2817985" cy="34408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smtClean="0">
                <a:latin typeface="HY견고딕" panose="02030600000101010101" pitchFamily="18" charset="-127"/>
                <a:ea typeface="HY견고딕" panose="02030600000101010101" pitchFamily="18" charset="-127"/>
              </a:rPr>
              <a:t>워드 </a:t>
            </a:r>
            <a:r>
              <a:rPr lang="ko-KR" altLang="en-US" sz="1200" dirty="0" err="1" smtClean="0">
                <a:latin typeface="HY견고딕" panose="02030600000101010101" pitchFamily="18" charset="-127"/>
                <a:ea typeface="HY견고딕" panose="02030600000101010101" pitchFamily="18" charset="-127"/>
              </a:rPr>
              <a:t>클라우드</a:t>
            </a:r>
            <a:endParaRPr lang="en-US" sz="1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="" xmlns:a16="http://schemas.microsoft.com/office/drawing/2014/main" id="{B8FB26B8-63AF-4C49-BE3F-011F6F342793}"/>
              </a:ext>
            </a:extLst>
          </p:cNvPr>
          <p:cNvSpPr/>
          <p:nvPr/>
        </p:nvSpPr>
        <p:spPr>
          <a:xfrm>
            <a:off x="8922815" y="3237853"/>
            <a:ext cx="2817985" cy="34408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거주민 유동인구 분석 지도</a:t>
            </a:r>
            <a:endParaRPr lang="en-US" sz="1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52" name="직사각형 51">
            <a:extLst>
              <a:ext uri="{FF2B5EF4-FFF2-40B4-BE49-F238E27FC236}">
                <a16:creationId xmlns="" xmlns:a16="http://schemas.microsoft.com/office/drawing/2014/main" id="{ADEA35FF-9880-4ABF-A52B-8C051F38389E}"/>
              </a:ext>
            </a:extLst>
          </p:cNvPr>
          <p:cNvSpPr/>
          <p:nvPr/>
        </p:nvSpPr>
        <p:spPr>
          <a:xfrm>
            <a:off x="8922815" y="5441338"/>
            <a:ext cx="2817985" cy="34408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타랑께</a:t>
            </a:r>
            <a:r>
              <a:rPr lang="ko-KR" altLang="en-US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 정류장 배치 예시</a:t>
            </a:r>
            <a:endParaRPr lang="en-US" sz="1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="" xmlns:a16="http://schemas.microsoft.com/office/drawing/2014/main" id="{25D54B86-EF99-4EB7-9873-313F619F376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159" t="8507" b="8507"/>
          <a:stretch/>
        </p:blipFill>
        <p:spPr>
          <a:xfrm>
            <a:off x="7461356" y="2750146"/>
            <a:ext cx="882221" cy="800889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rgbClr val="333F50"/>
            </a:solidFill>
          </a:ln>
          <a:effectLst>
            <a:reflection blurRad="12700" stA="38000" endPos="28000" dist="5000" dir="5400000" sy="-100000" algn="bl" rotWithShape="0"/>
          </a:effectLst>
        </p:spPr>
      </p:pic>
      <p:pic>
        <p:nvPicPr>
          <p:cNvPr id="25" name="그림 24">
            <a:extLst>
              <a:ext uri="{FF2B5EF4-FFF2-40B4-BE49-F238E27FC236}">
                <a16:creationId xmlns="" xmlns:a16="http://schemas.microsoft.com/office/drawing/2014/main" id="{408D817E-362C-43E2-8321-2E587ECAA093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96860" y="4832761"/>
            <a:ext cx="895933" cy="813891"/>
          </a:xfrm>
          <a:prstGeom prst="roundRect">
            <a:avLst>
              <a:gd name="adj" fmla="val 8594"/>
            </a:avLst>
          </a:prstGeom>
          <a:solidFill>
            <a:srgbClr val="FFFFFF">
              <a:shade val="85000"/>
            </a:srgbClr>
          </a:solidFill>
          <a:ln>
            <a:solidFill>
              <a:schemeClr val="tx1"/>
            </a:solidFill>
          </a:ln>
          <a:effectLst>
            <a:reflection blurRad="12700" stA="38000" endPos="28000" dist="5000" dir="5400000" sy="-100000" algn="bl" rotWithShape="0"/>
          </a:effectLst>
        </p:spPr>
      </p:pic>
      <p:grpSp>
        <p:nvGrpSpPr>
          <p:cNvPr id="53" name="그룹 52">
            <a:extLst>
              <a:ext uri="{FF2B5EF4-FFF2-40B4-BE49-F238E27FC236}">
                <a16:creationId xmlns="" xmlns:a16="http://schemas.microsoft.com/office/drawing/2014/main" id="{0F50EEEE-203A-425C-BE92-9C590C536B9C}"/>
              </a:ext>
            </a:extLst>
          </p:cNvPr>
          <p:cNvGrpSpPr/>
          <p:nvPr/>
        </p:nvGrpSpPr>
        <p:grpSpPr>
          <a:xfrm>
            <a:off x="3471942" y="1621824"/>
            <a:ext cx="925731" cy="968205"/>
            <a:chOff x="3359696" y="1119426"/>
            <a:chExt cx="1143971" cy="1190939"/>
          </a:xfrm>
        </p:grpSpPr>
        <p:grpSp>
          <p:nvGrpSpPr>
            <p:cNvPr id="34" name="그룹 33">
              <a:extLst>
                <a:ext uri="{FF2B5EF4-FFF2-40B4-BE49-F238E27FC236}">
                  <a16:creationId xmlns="" xmlns:a16="http://schemas.microsoft.com/office/drawing/2014/main" id="{D74D734C-3F59-4BD0-9240-2FA94CE74489}"/>
                </a:ext>
              </a:extLst>
            </p:cNvPr>
            <p:cNvGrpSpPr/>
            <p:nvPr/>
          </p:nvGrpSpPr>
          <p:grpSpPr>
            <a:xfrm>
              <a:off x="3359696" y="1119426"/>
              <a:ext cx="1143971" cy="1190939"/>
              <a:chOff x="5015879" y="2167780"/>
              <a:chExt cx="2383253" cy="2522439"/>
            </a:xfrm>
          </p:grpSpPr>
          <p:pic>
            <p:nvPicPr>
              <p:cNvPr id="28" name="그림 27">
                <a:extLst>
                  <a:ext uri="{FF2B5EF4-FFF2-40B4-BE49-F238E27FC236}">
                    <a16:creationId xmlns="" xmlns:a16="http://schemas.microsoft.com/office/drawing/2014/main" id="{0EF69615-92D3-4D8A-A404-B56A7CB82FE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6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>
                      <a14:imgLayer r:embed="rId7">
                        <a14:imgEffect>
                          <a14:saturation sat="292000"/>
                        </a14:imgEffect>
                      </a14:imgLayer>
                    </a14:imgProps>
                  </a:ext>
                </a:extLst>
              </a:blip>
              <a:srcRect l="8557"/>
              <a:stretch/>
            </p:blipFill>
            <p:spPr>
              <a:xfrm>
                <a:off x="5015879" y="2167780"/>
                <a:ext cx="2383253" cy="2522439"/>
              </a:xfrm>
              <a:prstGeom prst="rect">
                <a:avLst/>
              </a:prstGeom>
            </p:spPr>
          </p:pic>
          <p:sp>
            <p:nvSpPr>
              <p:cNvPr id="32" name="타원 31">
                <a:extLst>
                  <a:ext uri="{FF2B5EF4-FFF2-40B4-BE49-F238E27FC236}">
                    <a16:creationId xmlns="" xmlns:a16="http://schemas.microsoft.com/office/drawing/2014/main" id="{B6D2CD23-A3E5-471D-9C30-38DA627F8CBC}"/>
                  </a:ext>
                </a:extLst>
              </p:cNvPr>
              <p:cNvSpPr/>
              <p:nvPr/>
            </p:nvSpPr>
            <p:spPr>
              <a:xfrm>
                <a:off x="5324090" y="2447550"/>
                <a:ext cx="1780021" cy="176744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b="1">
                  <a:latin typeface="+mj-ea"/>
                  <a:ea typeface="+mj-ea"/>
                </a:endParaRPr>
              </a:p>
            </p:txBody>
          </p:sp>
        </p:grpSp>
        <p:sp>
          <p:nvSpPr>
            <p:cNvPr id="39" name="TextBox 38">
              <a:extLst>
                <a:ext uri="{FF2B5EF4-FFF2-40B4-BE49-F238E27FC236}">
                  <a16:creationId xmlns="" xmlns:a16="http://schemas.microsoft.com/office/drawing/2014/main" id="{55227020-0269-44AD-9083-B0ED036BF80D}"/>
                </a:ext>
              </a:extLst>
            </p:cNvPr>
            <p:cNvSpPr txBox="1"/>
            <p:nvPr/>
          </p:nvSpPr>
          <p:spPr>
            <a:xfrm>
              <a:off x="3439970" y="1361714"/>
              <a:ext cx="988870" cy="5489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b="1" dirty="0">
                  <a:solidFill>
                    <a:schemeClr val="accent6">
                      <a:lumMod val="50000"/>
                    </a:schemeClr>
                  </a:solidFill>
                  <a:latin typeface="+mj-ea"/>
                  <a:ea typeface="+mj-ea"/>
                </a:rPr>
                <a:t>STEP1</a:t>
              </a:r>
              <a:endParaRPr lang="en-US" altLang="ko-KR" sz="12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endParaRPr>
            </a:p>
            <a:p>
              <a:pPr algn="ctr"/>
              <a:r>
                <a:rPr lang="ko-KR" altLang="en-US" sz="1200" b="1" dirty="0">
                  <a:solidFill>
                    <a:schemeClr val="accent6">
                      <a:lumMod val="50000"/>
                    </a:schemeClr>
                  </a:solidFill>
                  <a:latin typeface="+mj-ea"/>
                  <a:ea typeface="+mj-ea"/>
                </a:rPr>
                <a:t>현황분석</a:t>
              </a:r>
            </a:p>
          </p:txBody>
        </p:sp>
      </p:grpSp>
      <p:grpSp>
        <p:nvGrpSpPr>
          <p:cNvPr id="55" name="그룹 54">
            <a:extLst>
              <a:ext uri="{FF2B5EF4-FFF2-40B4-BE49-F238E27FC236}">
                <a16:creationId xmlns="" xmlns:a16="http://schemas.microsoft.com/office/drawing/2014/main" id="{78F30E39-4AC2-4510-9BCD-032703BF2B87}"/>
              </a:ext>
            </a:extLst>
          </p:cNvPr>
          <p:cNvGrpSpPr/>
          <p:nvPr/>
        </p:nvGrpSpPr>
        <p:grpSpPr>
          <a:xfrm>
            <a:off x="3471942" y="2698975"/>
            <a:ext cx="925731" cy="968205"/>
            <a:chOff x="3359696" y="2525918"/>
            <a:chExt cx="1143971" cy="1190939"/>
          </a:xfrm>
        </p:grpSpPr>
        <p:grpSp>
          <p:nvGrpSpPr>
            <p:cNvPr id="57" name="그룹 56">
              <a:extLst>
                <a:ext uri="{FF2B5EF4-FFF2-40B4-BE49-F238E27FC236}">
                  <a16:creationId xmlns="" xmlns:a16="http://schemas.microsoft.com/office/drawing/2014/main" id="{D17D3C90-7628-4004-9747-B916CE433A81}"/>
                </a:ext>
              </a:extLst>
            </p:cNvPr>
            <p:cNvGrpSpPr/>
            <p:nvPr/>
          </p:nvGrpSpPr>
          <p:grpSpPr>
            <a:xfrm>
              <a:off x="3359696" y="2525918"/>
              <a:ext cx="1143971" cy="1190939"/>
              <a:chOff x="5015879" y="2167780"/>
              <a:chExt cx="2383253" cy="2522439"/>
            </a:xfrm>
          </p:grpSpPr>
          <p:pic>
            <p:nvPicPr>
              <p:cNvPr id="59" name="그림 58">
                <a:extLst>
                  <a:ext uri="{FF2B5EF4-FFF2-40B4-BE49-F238E27FC236}">
                    <a16:creationId xmlns="" xmlns:a16="http://schemas.microsoft.com/office/drawing/2014/main" id="{A65251FB-1DC1-4AD5-B411-A47750E5E96C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</a:blip>
              <a:srcRect l="8557"/>
              <a:stretch/>
            </p:blipFill>
            <p:spPr>
              <a:xfrm>
                <a:off x="5015879" y="2167780"/>
                <a:ext cx="2383253" cy="2522439"/>
              </a:xfrm>
              <a:prstGeom prst="rect">
                <a:avLst/>
              </a:prstGeom>
            </p:spPr>
          </p:pic>
          <p:sp>
            <p:nvSpPr>
              <p:cNvPr id="61" name="타원 60">
                <a:extLst>
                  <a:ext uri="{FF2B5EF4-FFF2-40B4-BE49-F238E27FC236}">
                    <a16:creationId xmlns="" xmlns:a16="http://schemas.microsoft.com/office/drawing/2014/main" id="{9335A9DF-FA08-4FFB-86BD-F4285A8FAA79}"/>
                  </a:ext>
                </a:extLst>
              </p:cNvPr>
              <p:cNvSpPr/>
              <p:nvPr/>
            </p:nvSpPr>
            <p:spPr>
              <a:xfrm>
                <a:off x="5324090" y="2447550"/>
                <a:ext cx="1780021" cy="176744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b="1">
                  <a:latin typeface="+mj-ea"/>
                  <a:ea typeface="+mj-ea"/>
                </a:endParaRPr>
              </a:p>
            </p:txBody>
          </p:sp>
        </p:grpSp>
        <p:sp>
          <p:nvSpPr>
            <p:cNvPr id="68" name="TextBox 67">
              <a:extLst>
                <a:ext uri="{FF2B5EF4-FFF2-40B4-BE49-F238E27FC236}">
                  <a16:creationId xmlns="" xmlns:a16="http://schemas.microsoft.com/office/drawing/2014/main" id="{B38DDD87-F4D8-4C03-A99B-6F2D6116F76F}"/>
                </a:ext>
              </a:extLst>
            </p:cNvPr>
            <p:cNvSpPr txBox="1"/>
            <p:nvPr/>
          </p:nvSpPr>
          <p:spPr>
            <a:xfrm>
              <a:off x="3442680" y="2798246"/>
              <a:ext cx="988870" cy="5489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b="1" dirty="0">
                  <a:solidFill>
                    <a:schemeClr val="accent6">
                      <a:lumMod val="50000"/>
                    </a:schemeClr>
                  </a:solidFill>
                  <a:latin typeface="+mj-ea"/>
                  <a:ea typeface="+mj-ea"/>
                </a:rPr>
                <a:t>STEP2</a:t>
              </a:r>
              <a:endParaRPr lang="en-US" altLang="ko-KR" sz="12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endParaRPr>
            </a:p>
            <a:p>
              <a:pPr algn="ctr"/>
              <a:r>
                <a:rPr lang="ko-KR" altLang="en-US" sz="1200" b="1" dirty="0">
                  <a:solidFill>
                    <a:schemeClr val="accent6">
                      <a:lumMod val="50000"/>
                    </a:schemeClr>
                  </a:solidFill>
                  <a:latin typeface="+mj-ea"/>
                  <a:ea typeface="+mj-ea"/>
                </a:rPr>
                <a:t>인구분석</a:t>
              </a:r>
            </a:p>
          </p:txBody>
        </p:sp>
      </p:grpSp>
      <p:grpSp>
        <p:nvGrpSpPr>
          <p:cNvPr id="71" name="그룹 70">
            <a:extLst>
              <a:ext uri="{FF2B5EF4-FFF2-40B4-BE49-F238E27FC236}">
                <a16:creationId xmlns="" xmlns:a16="http://schemas.microsoft.com/office/drawing/2014/main" id="{3F07D1D9-ED81-4E66-975F-69A54A8E448D}"/>
              </a:ext>
            </a:extLst>
          </p:cNvPr>
          <p:cNvGrpSpPr/>
          <p:nvPr/>
        </p:nvGrpSpPr>
        <p:grpSpPr>
          <a:xfrm>
            <a:off x="3471942" y="3776126"/>
            <a:ext cx="925731" cy="968205"/>
            <a:chOff x="3359696" y="3920606"/>
            <a:chExt cx="1143971" cy="1190939"/>
          </a:xfrm>
        </p:grpSpPr>
        <p:grpSp>
          <p:nvGrpSpPr>
            <p:cNvPr id="62" name="그룹 61">
              <a:extLst>
                <a:ext uri="{FF2B5EF4-FFF2-40B4-BE49-F238E27FC236}">
                  <a16:creationId xmlns="" xmlns:a16="http://schemas.microsoft.com/office/drawing/2014/main" id="{D574CBD9-70CA-4E75-B7E7-C7708634F381}"/>
                </a:ext>
              </a:extLst>
            </p:cNvPr>
            <p:cNvGrpSpPr/>
            <p:nvPr/>
          </p:nvGrpSpPr>
          <p:grpSpPr>
            <a:xfrm>
              <a:off x="3359696" y="3920606"/>
              <a:ext cx="1143971" cy="1190939"/>
              <a:chOff x="5015879" y="2167780"/>
              <a:chExt cx="2383253" cy="2522439"/>
            </a:xfrm>
          </p:grpSpPr>
          <p:pic>
            <p:nvPicPr>
              <p:cNvPr id="63" name="그림 62">
                <a:extLst>
                  <a:ext uri="{FF2B5EF4-FFF2-40B4-BE49-F238E27FC236}">
                    <a16:creationId xmlns="" xmlns:a16="http://schemas.microsoft.com/office/drawing/2014/main" id="{D72CCF9A-DF65-49DC-A2E1-8666FF05D301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</a:blip>
              <a:srcRect l="8557"/>
              <a:stretch/>
            </p:blipFill>
            <p:spPr>
              <a:xfrm>
                <a:off x="5015879" y="2167780"/>
                <a:ext cx="2383253" cy="2522439"/>
              </a:xfrm>
              <a:prstGeom prst="rect">
                <a:avLst/>
              </a:prstGeom>
            </p:spPr>
          </p:pic>
          <p:sp>
            <p:nvSpPr>
              <p:cNvPr id="64" name="타원 63">
                <a:extLst>
                  <a:ext uri="{FF2B5EF4-FFF2-40B4-BE49-F238E27FC236}">
                    <a16:creationId xmlns="" xmlns:a16="http://schemas.microsoft.com/office/drawing/2014/main" id="{3AADFABD-8825-4C7C-B620-AACA3CF570F9}"/>
                  </a:ext>
                </a:extLst>
              </p:cNvPr>
              <p:cNvSpPr/>
              <p:nvPr/>
            </p:nvSpPr>
            <p:spPr>
              <a:xfrm>
                <a:off x="5324090" y="2447550"/>
                <a:ext cx="1780021" cy="176744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b="1">
                  <a:latin typeface="+mj-ea"/>
                  <a:ea typeface="+mj-ea"/>
                </a:endParaRPr>
              </a:p>
            </p:txBody>
          </p:sp>
        </p:grpSp>
        <p:sp>
          <p:nvSpPr>
            <p:cNvPr id="69" name="TextBox 68">
              <a:extLst>
                <a:ext uri="{FF2B5EF4-FFF2-40B4-BE49-F238E27FC236}">
                  <a16:creationId xmlns="" xmlns:a16="http://schemas.microsoft.com/office/drawing/2014/main" id="{73B1FDDD-3803-4ED9-9339-B4032DAEA505}"/>
                </a:ext>
              </a:extLst>
            </p:cNvPr>
            <p:cNvSpPr txBox="1"/>
            <p:nvPr/>
          </p:nvSpPr>
          <p:spPr>
            <a:xfrm>
              <a:off x="3439970" y="4185969"/>
              <a:ext cx="988870" cy="5489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b="1" dirty="0">
                  <a:solidFill>
                    <a:schemeClr val="accent6">
                      <a:lumMod val="50000"/>
                    </a:schemeClr>
                  </a:solidFill>
                  <a:latin typeface="+mj-ea"/>
                  <a:ea typeface="+mj-ea"/>
                </a:rPr>
                <a:t>STEP3</a:t>
              </a:r>
              <a:endParaRPr lang="en-US" altLang="ko-KR" sz="12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endParaRPr>
            </a:p>
            <a:p>
              <a:pPr algn="ctr"/>
              <a:r>
                <a:rPr lang="ko-KR" altLang="en-US" sz="1200" b="1" dirty="0">
                  <a:solidFill>
                    <a:schemeClr val="accent6">
                      <a:lumMod val="50000"/>
                    </a:schemeClr>
                  </a:solidFill>
                  <a:latin typeface="+mj-ea"/>
                  <a:ea typeface="+mj-ea"/>
                </a:rPr>
                <a:t>교통분석</a:t>
              </a:r>
            </a:p>
          </p:txBody>
        </p:sp>
      </p:grpSp>
      <p:grpSp>
        <p:nvGrpSpPr>
          <p:cNvPr id="72" name="그룹 71">
            <a:extLst>
              <a:ext uri="{FF2B5EF4-FFF2-40B4-BE49-F238E27FC236}">
                <a16:creationId xmlns="" xmlns:a16="http://schemas.microsoft.com/office/drawing/2014/main" id="{B42EBE56-C6FA-4EAE-9AF6-4A38150B3CC7}"/>
              </a:ext>
            </a:extLst>
          </p:cNvPr>
          <p:cNvGrpSpPr/>
          <p:nvPr/>
        </p:nvGrpSpPr>
        <p:grpSpPr>
          <a:xfrm>
            <a:off x="3471942" y="4853277"/>
            <a:ext cx="925731" cy="968205"/>
            <a:chOff x="3359696" y="5349228"/>
            <a:chExt cx="1143971" cy="1190939"/>
          </a:xfrm>
        </p:grpSpPr>
        <p:grpSp>
          <p:nvGrpSpPr>
            <p:cNvPr id="65" name="그룹 64">
              <a:extLst>
                <a:ext uri="{FF2B5EF4-FFF2-40B4-BE49-F238E27FC236}">
                  <a16:creationId xmlns="" xmlns:a16="http://schemas.microsoft.com/office/drawing/2014/main" id="{30E74CF1-4D5B-42E7-9B7B-AC4F110A3291}"/>
                </a:ext>
              </a:extLst>
            </p:cNvPr>
            <p:cNvGrpSpPr/>
            <p:nvPr/>
          </p:nvGrpSpPr>
          <p:grpSpPr>
            <a:xfrm>
              <a:off x="3359696" y="5349228"/>
              <a:ext cx="1143971" cy="1190939"/>
              <a:chOff x="5015879" y="2167780"/>
              <a:chExt cx="2383253" cy="2522439"/>
            </a:xfrm>
          </p:grpSpPr>
          <p:pic>
            <p:nvPicPr>
              <p:cNvPr id="66" name="그림 65">
                <a:extLst>
                  <a:ext uri="{FF2B5EF4-FFF2-40B4-BE49-F238E27FC236}">
                    <a16:creationId xmlns="" xmlns:a16="http://schemas.microsoft.com/office/drawing/2014/main" id="{94839044-083A-4AB9-BB48-DC0B5937937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</a:blip>
              <a:srcRect l="8557"/>
              <a:stretch/>
            </p:blipFill>
            <p:spPr>
              <a:xfrm>
                <a:off x="5015879" y="2167780"/>
                <a:ext cx="2383253" cy="2522439"/>
              </a:xfrm>
              <a:prstGeom prst="rect">
                <a:avLst/>
              </a:prstGeom>
            </p:spPr>
          </p:pic>
          <p:sp>
            <p:nvSpPr>
              <p:cNvPr id="67" name="타원 66">
                <a:extLst>
                  <a:ext uri="{FF2B5EF4-FFF2-40B4-BE49-F238E27FC236}">
                    <a16:creationId xmlns="" xmlns:a16="http://schemas.microsoft.com/office/drawing/2014/main" id="{483BE46B-8712-48DC-9F0D-30B96106ECD3}"/>
                  </a:ext>
                </a:extLst>
              </p:cNvPr>
              <p:cNvSpPr/>
              <p:nvPr/>
            </p:nvSpPr>
            <p:spPr>
              <a:xfrm>
                <a:off x="5324090" y="2447550"/>
                <a:ext cx="1780021" cy="176744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b="1">
                  <a:latin typeface="+mj-ea"/>
                  <a:ea typeface="+mj-ea"/>
                </a:endParaRPr>
              </a:p>
            </p:txBody>
          </p:sp>
        </p:grpSp>
        <p:sp>
          <p:nvSpPr>
            <p:cNvPr id="70" name="TextBox 69">
              <a:extLst>
                <a:ext uri="{FF2B5EF4-FFF2-40B4-BE49-F238E27FC236}">
                  <a16:creationId xmlns="" xmlns:a16="http://schemas.microsoft.com/office/drawing/2014/main" id="{7ADC2539-094B-474A-9651-E1A7871DA8DA}"/>
                </a:ext>
              </a:extLst>
            </p:cNvPr>
            <p:cNvSpPr txBox="1"/>
            <p:nvPr/>
          </p:nvSpPr>
          <p:spPr>
            <a:xfrm>
              <a:off x="3439970" y="5626129"/>
              <a:ext cx="988870" cy="5489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b="1" dirty="0">
                  <a:solidFill>
                    <a:schemeClr val="accent6">
                      <a:lumMod val="50000"/>
                    </a:schemeClr>
                  </a:solidFill>
                  <a:latin typeface="+mj-ea"/>
                  <a:ea typeface="+mj-ea"/>
                </a:rPr>
                <a:t>STEP4</a:t>
              </a:r>
              <a:endParaRPr lang="en-US" altLang="ko-KR" sz="12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endParaRPr>
            </a:p>
            <a:p>
              <a:pPr algn="ctr"/>
              <a:r>
                <a:rPr lang="ko-KR" altLang="en-US" sz="1200" b="1" dirty="0">
                  <a:solidFill>
                    <a:schemeClr val="accent6">
                      <a:lumMod val="50000"/>
                    </a:schemeClr>
                  </a:solidFill>
                  <a:latin typeface="+mj-ea"/>
                  <a:ea typeface="+mj-ea"/>
                </a:rPr>
                <a:t>시설분석</a:t>
              </a:r>
            </a:p>
          </p:txBody>
        </p:sp>
      </p:grpSp>
      <p:sp>
        <p:nvSpPr>
          <p:cNvPr id="73" name="직사각형 72">
            <a:extLst>
              <a:ext uri="{FF2B5EF4-FFF2-40B4-BE49-F238E27FC236}">
                <a16:creationId xmlns="" xmlns:a16="http://schemas.microsoft.com/office/drawing/2014/main" id="{FBBD4FB2-D2A8-4A39-B478-E24372A4CF5E}"/>
              </a:ext>
            </a:extLst>
          </p:cNvPr>
          <p:cNvSpPr/>
          <p:nvPr/>
        </p:nvSpPr>
        <p:spPr>
          <a:xfrm>
            <a:off x="353697" y="4811338"/>
            <a:ext cx="2952328" cy="7532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74" name="직사각형 73">
            <a:extLst>
              <a:ext uri="{FF2B5EF4-FFF2-40B4-BE49-F238E27FC236}">
                <a16:creationId xmlns="" xmlns:a16="http://schemas.microsoft.com/office/drawing/2014/main" id="{4EFBB5ED-6B0B-4697-A7EC-3A331E52BF45}"/>
              </a:ext>
            </a:extLst>
          </p:cNvPr>
          <p:cNvSpPr/>
          <p:nvPr/>
        </p:nvSpPr>
        <p:spPr>
          <a:xfrm>
            <a:off x="353697" y="4566516"/>
            <a:ext cx="2952329" cy="30669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교통</a:t>
            </a:r>
            <a:r>
              <a:rPr lang="en-US" altLang="ko-KR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DB</a:t>
            </a:r>
            <a:r>
              <a:rPr lang="ko-KR" altLang="en-US" sz="1200" dirty="0">
                <a:latin typeface="HY견고딕" panose="02030600000101010101" pitchFamily="18" charset="-127"/>
                <a:ea typeface="HY견고딕" panose="02030600000101010101" pitchFamily="18" charset="-127"/>
              </a:rPr>
              <a:t> 데이터</a:t>
            </a:r>
            <a:endParaRPr lang="en-US" sz="12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5" name="순서도: 자기 디스크 34">
            <a:extLst>
              <a:ext uri="{FF2B5EF4-FFF2-40B4-BE49-F238E27FC236}">
                <a16:creationId xmlns="" xmlns:a16="http://schemas.microsoft.com/office/drawing/2014/main" id="{403F770C-DAC4-4EE2-BA93-6DBA6177C36F}"/>
              </a:ext>
            </a:extLst>
          </p:cNvPr>
          <p:cNvSpPr/>
          <p:nvPr/>
        </p:nvSpPr>
        <p:spPr>
          <a:xfrm>
            <a:off x="1245952" y="4920906"/>
            <a:ext cx="1188079" cy="568689"/>
          </a:xfrm>
          <a:prstGeom prst="flowChartMagneticDisk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50000">
                <a:schemeClr val="accent6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accent6">
                  <a:lumMod val="40000"/>
                  <a:lumOff val="60000"/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50" b="1" dirty="0">
                <a:solidFill>
                  <a:schemeClr val="tx1"/>
                </a:solidFill>
                <a:latin typeface="+mj-ea"/>
                <a:ea typeface="+mj-ea"/>
              </a:rPr>
              <a:t>교통수단 분담률</a:t>
            </a:r>
            <a:endParaRPr lang="en-US" sz="105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75" name="직사각형 74">
            <a:extLst>
              <a:ext uri="{FF2B5EF4-FFF2-40B4-BE49-F238E27FC236}">
                <a16:creationId xmlns="" xmlns:a16="http://schemas.microsoft.com/office/drawing/2014/main" id="{7D1D260D-ED50-49AC-BE55-790805ED825A}"/>
              </a:ext>
            </a:extLst>
          </p:cNvPr>
          <p:cNvSpPr/>
          <p:nvPr/>
        </p:nvSpPr>
        <p:spPr>
          <a:xfrm>
            <a:off x="353697" y="5967001"/>
            <a:ext cx="2952328" cy="75320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600" dirty="0"/>
          </a:p>
        </p:txBody>
      </p:sp>
      <p:sp>
        <p:nvSpPr>
          <p:cNvPr id="76" name="직사각형 75">
            <a:extLst>
              <a:ext uri="{FF2B5EF4-FFF2-40B4-BE49-F238E27FC236}">
                <a16:creationId xmlns="" xmlns:a16="http://schemas.microsoft.com/office/drawing/2014/main" id="{0F5AECC3-47EA-4CEF-BB6D-73C79C7D0F86}"/>
              </a:ext>
            </a:extLst>
          </p:cNvPr>
          <p:cNvSpPr/>
          <p:nvPr/>
        </p:nvSpPr>
        <p:spPr>
          <a:xfrm>
            <a:off x="353697" y="5718644"/>
            <a:ext cx="2952329" cy="306698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타 지자체 데이터</a:t>
            </a:r>
            <a:endParaRPr lang="en-US" sz="12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순서도: 자기 디스크 8">
            <a:extLst>
              <a:ext uri="{FF2B5EF4-FFF2-40B4-BE49-F238E27FC236}">
                <a16:creationId xmlns="" xmlns:a16="http://schemas.microsoft.com/office/drawing/2014/main" id="{F5675C57-16D0-4220-B356-D158C2652333}"/>
              </a:ext>
            </a:extLst>
          </p:cNvPr>
          <p:cNvSpPr/>
          <p:nvPr/>
        </p:nvSpPr>
        <p:spPr>
          <a:xfrm>
            <a:off x="425435" y="6130495"/>
            <a:ext cx="1228675" cy="535626"/>
          </a:xfrm>
          <a:prstGeom prst="flowChartMagneticDisk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50000">
                <a:schemeClr val="accent6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accent6">
                  <a:lumMod val="40000"/>
                  <a:lumOff val="60000"/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 err="1">
                <a:solidFill>
                  <a:schemeClr val="tx1"/>
                </a:solidFill>
                <a:latin typeface="+mj-ea"/>
                <a:ea typeface="+mj-ea"/>
              </a:rPr>
              <a:t>타슈운영</a:t>
            </a:r>
            <a:endParaRPr lang="en-US" altLang="ko-KR" sz="1100" b="1" dirty="0">
              <a:solidFill>
                <a:schemeClr val="tx1"/>
              </a:solidFill>
              <a:latin typeface="+mj-ea"/>
              <a:ea typeface="+mj-ea"/>
            </a:endParaRPr>
          </a:p>
          <a:p>
            <a:pPr algn="ctr"/>
            <a:r>
              <a:rPr lang="ko-KR" altLang="en-US" sz="1100" b="1" dirty="0">
                <a:solidFill>
                  <a:schemeClr val="tx1"/>
                </a:solidFill>
                <a:latin typeface="+mj-ea"/>
                <a:ea typeface="+mj-ea"/>
              </a:rPr>
              <a:t>관리방안</a:t>
            </a:r>
            <a:endParaRPr lang="en-US" sz="11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17" name="순서도: 자기 디스크 16">
            <a:extLst>
              <a:ext uri="{FF2B5EF4-FFF2-40B4-BE49-F238E27FC236}">
                <a16:creationId xmlns="" xmlns:a16="http://schemas.microsoft.com/office/drawing/2014/main" id="{5A9571F7-7E5D-4B0A-AEBE-13516C45511F}"/>
              </a:ext>
            </a:extLst>
          </p:cNvPr>
          <p:cNvSpPr/>
          <p:nvPr/>
        </p:nvSpPr>
        <p:spPr>
          <a:xfrm>
            <a:off x="1937603" y="6130495"/>
            <a:ext cx="1228675" cy="535626"/>
          </a:xfrm>
          <a:prstGeom prst="flowChartMagneticDisk">
            <a:avLst/>
          </a:prstGeom>
          <a:gradFill flip="none" rotWithShape="1">
            <a:gsLst>
              <a:gs pos="0">
                <a:schemeClr val="accent6">
                  <a:lumMod val="60000"/>
                  <a:lumOff val="40000"/>
                </a:schemeClr>
              </a:gs>
              <a:gs pos="50000">
                <a:schemeClr val="accent6">
                  <a:lumMod val="40000"/>
                  <a:lumOff val="60000"/>
                  <a:tint val="44500"/>
                  <a:satMod val="160000"/>
                </a:schemeClr>
              </a:gs>
              <a:gs pos="100000">
                <a:schemeClr val="accent6">
                  <a:lumMod val="40000"/>
                  <a:lumOff val="60000"/>
                  <a:tint val="23500"/>
                  <a:satMod val="160000"/>
                </a:schemeClr>
              </a:gs>
            </a:gsLst>
            <a:lin ang="18900000" scaled="1"/>
            <a:tileRect/>
          </a:gra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100" b="1" dirty="0" err="1">
                <a:solidFill>
                  <a:schemeClr val="tx1"/>
                </a:solidFill>
                <a:latin typeface="+mj-ea"/>
                <a:ea typeface="+mj-ea"/>
              </a:rPr>
              <a:t>따릉이</a:t>
            </a:r>
            <a:r>
              <a:rPr lang="ko-KR" altLang="en-US" sz="1100" b="1" dirty="0">
                <a:solidFill>
                  <a:schemeClr val="tx1"/>
                </a:solidFill>
                <a:latin typeface="+mj-ea"/>
                <a:ea typeface="+mj-ea"/>
              </a:rPr>
              <a:t> 이용현황</a:t>
            </a:r>
            <a:endParaRPr lang="en-US" sz="11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grpSp>
        <p:nvGrpSpPr>
          <p:cNvPr id="54" name="그룹 53">
            <a:extLst>
              <a:ext uri="{FF2B5EF4-FFF2-40B4-BE49-F238E27FC236}">
                <a16:creationId xmlns="" xmlns:a16="http://schemas.microsoft.com/office/drawing/2014/main" id="{151A24FF-872C-4CC0-B969-843203B2A46F}"/>
              </a:ext>
            </a:extLst>
          </p:cNvPr>
          <p:cNvGrpSpPr/>
          <p:nvPr/>
        </p:nvGrpSpPr>
        <p:grpSpPr>
          <a:xfrm>
            <a:off x="3453939" y="5899118"/>
            <a:ext cx="925731" cy="968205"/>
            <a:chOff x="3359696" y="5349228"/>
            <a:chExt cx="1143971" cy="1190939"/>
          </a:xfrm>
        </p:grpSpPr>
        <p:grpSp>
          <p:nvGrpSpPr>
            <p:cNvPr id="56" name="그룹 55">
              <a:extLst>
                <a:ext uri="{FF2B5EF4-FFF2-40B4-BE49-F238E27FC236}">
                  <a16:creationId xmlns="" xmlns:a16="http://schemas.microsoft.com/office/drawing/2014/main" id="{E5B68CB1-035B-4D8F-AA72-264624ADC15A}"/>
                </a:ext>
              </a:extLst>
            </p:cNvPr>
            <p:cNvGrpSpPr/>
            <p:nvPr/>
          </p:nvGrpSpPr>
          <p:grpSpPr>
            <a:xfrm>
              <a:off x="3359696" y="5349228"/>
              <a:ext cx="1143971" cy="1190939"/>
              <a:chOff x="5015879" y="2167780"/>
              <a:chExt cx="2383253" cy="2522439"/>
            </a:xfrm>
          </p:grpSpPr>
          <p:pic>
            <p:nvPicPr>
              <p:cNvPr id="60" name="그림 59">
                <a:extLst>
                  <a:ext uri="{FF2B5EF4-FFF2-40B4-BE49-F238E27FC236}">
                    <a16:creationId xmlns="" xmlns:a16="http://schemas.microsoft.com/office/drawing/2014/main" id="{70B620D0-9A1E-480D-AFA5-518DBDCEBB9D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8">
                <a:duotone>
                  <a:schemeClr val="accent6">
                    <a:shade val="45000"/>
                    <a:satMod val="135000"/>
                  </a:schemeClr>
                  <a:prstClr val="white"/>
                </a:duotone>
              </a:blip>
              <a:srcRect l="8557"/>
              <a:stretch/>
            </p:blipFill>
            <p:spPr>
              <a:xfrm>
                <a:off x="5015879" y="2167780"/>
                <a:ext cx="2383253" cy="2522439"/>
              </a:xfrm>
              <a:prstGeom prst="rect">
                <a:avLst/>
              </a:prstGeom>
            </p:spPr>
          </p:pic>
          <p:sp>
            <p:nvSpPr>
              <p:cNvPr id="77" name="타원 76">
                <a:extLst>
                  <a:ext uri="{FF2B5EF4-FFF2-40B4-BE49-F238E27FC236}">
                    <a16:creationId xmlns="" xmlns:a16="http://schemas.microsoft.com/office/drawing/2014/main" id="{023315B8-BA30-481E-A6FA-8E06982B00EC}"/>
                  </a:ext>
                </a:extLst>
              </p:cNvPr>
              <p:cNvSpPr/>
              <p:nvPr/>
            </p:nvSpPr>
            <p:spPr>
              <a:xfrm>
                <a:off x="5324090" y="2447550"/>
                <a:ext cx="1780021" cy="1767440"/>
              </a:xfrm>
              <a:prstGeom prst="ellipse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sz="1400" b="1">
                  <a:latin typeface="+mj-ea"/>
                  <a:ea typeface="+mj-ea"/>
                </a:endParaRPr>
              </a:p>
            </p:txBody>
          </p:sp>
        </p:grpSp>
        <p:sp>
          <p:nvSpPr>
            <p:cNvPr id="58" name="TextBox 57">
              <a:extLst>
                <a:ext uri="{FF2B5EF4-FFF2-40B4-BE49-F238E27FC236}">
                  <a16:creationId xmlns="" xmlns:a16="http://schemas.microsoft.com/office/drawing/2014/main" id="{69F2403F-810E-4949-983F-1E21A6F94313}"/>
                </a:ext>
              </a:extLst>
            </p:cNvPr>
            <p:cNvSpPr txBox="1"/>
            <p:nvPr/>
          </p:nvSpPr>
          <p:spPr>
            <a:xfrm>
              <a:off x="3569720" y="5626130"/>
              <a:ext cx="729371" cy="5489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ko-KR" sz="1100" b="1" dirty="0">
                  <a:solidFill>
                    <a:schemeClr val="accent6">
                      <a:lumMod val="50000"/>
                    </a:schemeClr>
                  </a:solidFill>
                  <a:latin typeface="+mj-ea"/>
                  <a:ea typeface="+mj-ea"/>
                </a:rPr>
                <a:t>STEP5</a:t>
              </a:r>
              <a:endParaRPr lang="en-US" altLang="ko-KR" sz="1200" b="1" dirty="0">
                <a:solidFill>
                  <a:schemeClr val="accent6">
                    <a:lumMod val="50000"/>
                  </a:schemeClr>
                </a:solidFill>
                <a:latin typeface="+mj-ea"/>
                <a:ea typeface="+mj-ea"/>
              </a:endParaRPr>
            </a:p>
            <a:p>
              <a:pPr algn="ctr"/>
              <a:r>
                <a:rPr lang="ko-KR" altLang="en-US" sz="1200" b="1" dirty="0">
                  <a:solidFill>
                    <a:schemeClr val="accent6">
                      <a:lumMod val="50000"/>
                    </a:schemeClr>
                  </a:solidFill>
                  <a:latin typeface="+mj-ea"/>
                  <a:ea typeface="+mj-ea"/>
                </a:rPr>
                <a:t>결과</a:t>
              </a:r>
            </a:p>
          </p:txBody>
        </p:sp>
      </p:grpSp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07DC735F-EF25-4213-A9D1-0FA97CEDEEFC}"/>
              </a:ext>
            </a:extLst>
          </p:cNvPr>
          <p:cNvSpPr/>
          <p:nvPr/>
        </p:nvSpPr>
        <p:spPr>
          <a:xfrm>
            <a:off x="3831982" y="6640814"/>
            <a:ext cx="207472" cy="21376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8" name="사각형: 둥근 모서리 77">
            <a:extLst>
              <a:ext uri="{FF2B5EF4-FFF2-40B4-BE49-F238E27FC236}">
                <a16:creationId xmlns="" xmlns:a16="http://schemas.microsoft.com/office/drawing/2014/main" id="{271A98ED-458E-4C41-9E77-7ED2F1806E58}"/>
              </a:ext>
            </a:extLst>
          </p:cNvPr>
          <p:cNvSpPr/>
          <p:nvPr/>
        </p:nvSpPr>
        <p:spPr>
          <a:xfrm>
            <a:off x="4595534" y="5855347"/>
            <a:ext cx="4104456" cy="922009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latin typeface="+mn-ea"/>
              </a:rPr>
              <a:t>분석 결과를 통해 </a:t>
            </a:r>
            <a:r>
              <a:rPr lang="en-US" altLang="ko-KR" sz="1400" b="1" dirty="0">
                <a:latin typeface="+mn-ea"/>
              </a:rPr>
              <a:t>‘</a:t>
            </a:r>
            <a:r>
              <a:rPr lang="ko-KR" altLang="en-US" sz="1400" b="1" dirty="0" err="1">
                <a:latin typeface="+mn-ea"/>
              </a:rPr>
              <a:t>타랑께</a:t>
            </a:r>
            <a:r>
              <a:rPr lang="en-US" altLang="ko-KR" sz="1400" b="1" dirty="0">
                <a:latin typeface="+mn-ea"/>
              </a:rPr>
              <a:t>’</a:t>
            </a:r>
            <a:r>
              <a:rPr lang="ko-KR" altLang="en-US" sz="1400" b="1" dirty="0">
                <a:latin typeface="+mn-ea"/>
              </a:rPr>
              <a:t>의</a:t>
            </a:r>
            <a:endParaRPr lang="en-US" altLang="ko-KR" sz="1400" b="1" dirty="0">
              <a:latin typeface="+mn-ea"/>
            </a:endParaRPr>
          </a:p>
          <a:p>
            <a:pPr algn="ctr"/>
            <a:r>
              <a:rPr lang="ko-KR" altLang="en-US" sz="1400" b="1" dirty="0">
                <a:latin typeface="+mn-ea"/>
              </a:rPr>
              <a:t>단계적 입지 선정을 </a:t>
            </a:r>
            <a:r>
              <a:rPr lang="ko-KR" altLang="en-US" sz="1400" b="1" dirty="0" smtClean="0">
                <a:latin typeface="+mn-ea"/>
              </a:rPr>
              <a:t>진행</a:t>
            </a:r>
            <a:endParaRPr lang="en-US" altLang="ko-KR" sz="1400" b="1" dirty="0">
              <a:latin typeface="+mn-ea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B55B1DF4-0C08-42A0-B5EE-A1B06C9E2B3B}"/>
              </a:ext>
            </a:extLst>
          </p:cNvPr>
          <p:cNvPicPr>
            <a:picLocks noChangeAspect="1"/>
          </p:cNvPicPr>
          <p:nvPr/>
        </p:nvPicPr>
        <p:blipFill>
          <a:blip r:embed="rId9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0426" y="5850861"/>
            <a:ext cx="2728843" cy="921778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="" xmlns:a16="http://schemas.microsoft.com/office/drawing/2014/main" id="{19E67DD9-87B5-4399-9FE2-1ED706361401}"/>
              </a:ext>
            </a:extLst>
          </p:cNvPr>
          <p:cNvPicPr>
            <a:picLocks noChangeAspect="1"/>
          </p:cNvPicPr>
          <p:nvPr/>
        </p:nvPicPr>
        <p:blipFill rotWithShape="1">
          <a:blip r:embed="rId10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48" t="35430" r="4652" b="2751"/>
          <a:stretch/>
        </p:blipFill>
        <p:spPr>
          <a:xfrm>
            <a:off x="9002110" y="3645448"/>
            <a:ext cx="2667048" cy="1695962"/>
          </a:xfrm>
          <a:prstGeom prst="rect">
            <a:avLst/>
          </a:prstGeom>
        </p:spPr>
      </p:pic>
      <p:sp>
        <p:nvSpPr>
          <p:cNvPr id="79" name="TextBox 78">
            <a:extLst>
              <a:ext uri="{FF2B5EF4-FFF2-40B4-BE49-F238E27FC236}">
                <a16:creationId xmlns="" xmlns:a16="http://schemas.microsoft.com/office/drawing/2014/main" id="{3CD47E03-9CF1-4D72-B1D4-727E2F9D7A23}"/>
              </a:ext>
            </a:extLst>
          </p:cNvPr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02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0" name="직사각형 79">
            <a:extLst>
              <a:ext uri="{FF2B5EF4-FFF2-40B4-BE49-F238E27FC236}">
                <a16:creationId xmlns="" xmlns:a16="http://schemas.microsoft.com/office/drawing/2014/main" id="{4E306F5F-CDB4-466A-B8F8-E829266CC0BF}"/>
              </a:ext>
            </a:extLst>
          </p:cNvPr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2" name="TextBox 81">
            <a:extLst>
              <a:ext uri="{FF2B5EF4-FFF2-40B4-BE49-F238E27FC236}">
                <a16:creationId xmlns="" xmlns:a16="http://schemas.microsoft.com/office/drawing/2014/main" id="{06B89BCC-A79D-4BA3-A869-F71E6A781F1A}"/>
              </a:ext>
            </a:extLst>
          </p:cNvPr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02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83" name="그룹 82">
            <a:extLst>
              <a:ext uri="{FF2B5EF4-FFF2-40B4-BE49-F238E27FC236}">
                <a16:creationId xmlns="" xmlns:a16="http://schemas.microsoft.com/office/drawing/2014/main" id="{6FEC9B2A-CA68-4DF0-8801-D70AE460D392}"/>
              </a:ext>
            </a:extLst>
          </p:cNvPr>
          <p:cNvGrpSpPr/>
          <p:nvPr/>
        </p:nvGrpSpPr>
        <p:grpSpPr>
          <a:xfrm>
            <a:off x="913477" y="227152"/>
            <a:ext cx="3058851" cy="765499"/>
            <a:chOff x="859687" y="192743"/>
            <a:chExt cx="3058851" cy="765499"/>
          </a:xfrm>
        </p:grpSpPr>
        <p:sp>
          <p:nvSpPr>
            <p:cNvPr id="84" name="TextBox 83">
              <a:extLst>
                <a:ext uri="{FF2B5EF4-FFF2-40B4-BE49-F238E27FC236}">
                  <a16:creationId xmlns="" xmlns:a16="http://schemas.microsoft.com/office/drawing/2014/main" id="{373420AF-4078-41B1-875E-8929A342AF65}"/>
                </a:ext>
              </a:extLst>
            </p:cNvPr>
            <p:cNvSpPr txBox="1"/>
            <p:nvPr/>
          </p:nvSpPr>
          <p:spPr>
            <a:xfrm>
              <a:off x="859687" y="192743"/>
              <a:ext cx="30588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tx2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분석 과정 및 결과</a:t>
              </a:r>
            </a:p>
          </p:txBody>
        </p:sp>
        <p:sp>
          <p:nvSpPr>
            <p:cNvPr id="85" name="TextBox 84">
              <a:extLst>
                <a:ext uri="{FF2B5EF4-FFF2-40B4-BE49-F238E27FC236}">
                  <a16:creationId xmlns="" xmlns:a16="http://schemas.microsoft.com/office/drawing/2014/main" id="{831F595C-0E9B-4882-B3D0-51BBB557C930}"/>
                </a:ext>
              </a:extLst>
            </p:cNvPr>
            <p:cNvSpPr txBox="1"/>
            <p:nvPr/>
          </p:nvSpPr>
          <p:spPr>
            <a:xfrm>
              <a:off x="859687" y="619688"/>
              <a:ext cx="8002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순서도</a:t>
              </a:r>
            </a:p>
          </p:txBody>
        </p:sp>
      </p:grpSp>
      <p:sp>
        <p:nvSpPr>
          <p:cNvPr id="10" name="갈매기형 수장 9"/>
          <p:cNvSpPr/>
          <p:nvPr/>
        </p:nvSpPr>
        <p:spPr>
          <a:xfrm>
            <a:off x="334550" y="1124744"/>
            <a:ext cx="4177717" cy="424727"/>
          </a:xfrm>
          <a:prstGeom prst="chevron">
            <a:avLst/>
          </a:prstGeom>
          <a:solidFill>
            <a:schemeClr val="accent6">
              <a:lumMod val="60000"/>
              <a:lumOff val="40000"/>
            </a:schemeClr>
          </a:solidFill>
          <a:ln w="28575"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ko-KR" altLang="en-US" sz="14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데이터 </a:t>
            </a:r>
            <a:r>
              <a:rPr lang="ko-KR" altLang="en-US" sz="14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수집</a:t>
            </a:r>
            <a:endParaRPr lang="ko-KR" altLang="en-US" sz="14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7" name="갈매기형 수장 86"/>
          <p:cNvSpPr/>
          <p:nvPr/>
        </p:nvSpPr>
        <p:spPr>
          <a:xfrm>
            <a:off x="4397672" y="1124744"/>
            <a:ext cx="4158301" cy="424727"/>
          </a:xfrm>
          <a:prstGeom prst="chevron">
            <a:avLst/>
          </a:prstGeom>
          <a:solidFill>
            <a:schemeClr val="accent6">
              <a:lumMod val="75000"/>
            </a:schemeClr>
          </a:solidFill>
          <a:ln w="28575"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ko-KR" altLang="en-US" sz="14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분석 및 검증</a:t>
            </a:r>
            <a:endParaRPr lang="ko-KR" altLang="en-US" sz="14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88" name="갈매기형 수장 87"/>
          <p:cNvSpPr/>
          <p:nvPr/>
        </p:nvSpPr>
        <p:spPr>
          <a:xfrm>
            <a:off x="8421841" y="1124744"/>
            <a:ext cx="3503709" cy="424727"/>
          </a:xfrm>
          <a:prstGeom prst="chevron">
            <a:avLst/>
          </a:prstGeom>
          <a:solidFill>
            <a:schemeClr val="accent6">
              <a:lumMod val="50000"/>
            </a:schemeClr>
          </a:solidFill>
          <a:ln w="28575"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r>
              <a:rPr lang="ko-KR" altLang="en-US" sz="1400" dirty="0" smtClean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데이터 시각화</a:t>
            </a:r>
            <a:endParaRPr lang="ko-KR" altLang="en-US" sz="140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936585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>
            <a:extLst>
              <a:ext uri="{FF2B5EF4-FFF2-40B4-BE49-F238E27FC236}">
                <a16:creationId xmlns="" xmlns:a16="http://schemas.microsoft.com/office/drawing/2014/main" id="{972EEEB4-9FD5-46AE-B589-CF5F3729E01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79" t="25965" r="83816" b="35862"/>
          <a:stretch/>
        </p:blipFill>
        <p:spPr>
          <a:xfrm>
            <a:off x="1192199" y="4392013"/>
            <a:ext cx="1280015" cy="1881813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B314CD00-19A7-468C-9A95-8946728071CA}"/>
              </a:ext>
            </a:extLst>
          </p:cNvPr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56FC9A96-9772-49D9-A674-689523304D36}"/>
              </a:ext>
            </a:extLst>
          </p:cNvPr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02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="" xmlns:a16="http://schemas.microsoft.com/office/drawing/2014/main" id="{9642DAF7-EBBB-442D-9250-2739BDD76D28}"/>
              </a:ext>
            </a:extLst>
          </p:cNvPr>
          <p:cNvGrpSpPr/>
          <p:nvPr/>
        </p:nvGrpSpPr>
        <p:grpSpPr>
          <a:xfrm>
            <a:off x="913477" y="270027"/>
            <a:ext cx="3058851" cy="765499"/>
            <a:chOff x="859687" y="192743"/>
            <a:chExt cx="3058851" cy="765499"/>
          </a:xfrm>
        </p:grpSpPr>
        <p:sp>
          <p:nvSpPr>
            <p:cNvPr id="16" name="TextBox 15">
              <a:extLst>
                <a:ext uri="{FF2B5EF4-FFF2-40B4-BE49-F238E27FC236}">
                  <a16:creationId xmlns="" xmlns:a16="http://schemas.microsoft.com/office/drawing/2014/main" id="{68CCEF6D-41B7-4EA8-9004-49ACD7169685}"/>
                </a:ext>
              </a:extLst>
            </p:cNvPr>
            <p:cNvSpPr txBox="1"/>
            <p:nvPr/>
          </p:nvSpPr>
          <p:spPr>
            <a:xfrm>
              <a:off x="859687" y="192743"/>
              <a:ext cx="3058851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tx2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분석 과정 및 결과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="" xmlns:a16="http://schemas.microsoft.com/office/drawing/2014/main" id="{993607DC-6BDB-4107-A65B-5F20F13692DA}"/>
                </a:ext>
              </a:extLst>
            </p:cNvPr>
            <p:cNvSpPr txBox="1"/>
            <p:nvPr/>
          </p:nvSpPr>
          <p:spPr>
            <a:xfrm>
              <a:off x="859687" y="619688"/>
              <a:ext cx="282801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①QGIS </a:t>
              </a:r>
              <a:r>
                <a:rPr lang="ko-KR" altLang="en-US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유동인구</a:t>
              </a:r>
              <a:r>
                <a:rPr lang="en-US" altLang="ko-KR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/</a:t>
              </a:r>
              <a:r>
                <a:rPr lang="ko-KR" altLang="en-US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인구 분석</a:t>
              </a:r>
            </a:p>
          </p:txBody>
        </p:sp>
      </p:grpSp>
      <p:pic>
        <p:nvPicPr>
          <p:cNvPr id="18" name="그림 17">
            <a:extLst>
              <a:ext uri="{FF2B5EF4-FFF2-40B4-BE49-F238E27FC236}">
                <a16:creationId xmlns="" xmlns:a16="http://schemas.microsoft.com/office/drawing/2014/main" id="{AC59E3F9-7F5B-4CF7-A2A2-04BBD36C963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0233" t="12278" r="7747" b="7813"/>
          <a:stretch/>
        </p:blipFill>
        <p:spPr>
          <a:xfrm>
            <a:off x="6861451" y="1057837"/>
            <a:ext cx="4115345" cy="278099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860A8B10-DDF1-4069-86EF-6C0447FEB166}"/>
              </a:ext>
            </a:extLst>
          </p:cNvPr>
          <p:cNvSpPr txBox="1"/>
          <p:nvPr/>
        </p:nvSpPr>
        <p:spPr>
          <a:xfrm>
            <a:off x="1202131" y="4053768"/>
            <a:ext cx="127951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200" dirty="0" err="1">
                <a:latin typeface="+mn-ea"/>
              </a:rPr>
              <a:t>동별</a:t>
            </a:r>
            <a:r>
              <a:rPr lang="ko-KR" altLang="en-US" sz="1200" dirty="0">
                <a:latin typeface="+mn-ea"/>
              </a:rPr>
              <a:t> 유동인구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="" xmlns:a16="http://schemas.microsoft.com/office/drawing/2014/main" id="{1875C684-ED48-4069-BB75-DFE68643370F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879" t="12298" r="7815" b="7961"/>
          <a:stretch/>
        </p:blipFill>
        <p:spPr>
          <a:xfrm>
            <a:off x="6849505" y="3931808"/>
            <a:ext cx="4139236" cy="2780989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2" name="TextBox 21">
            <a:extLst>
              <a:ext uri="{FF2B5EF4-FFF2-40B4-BE49-F238E27FC236}">
                <a16:creationId xmlns="" xmlns:a16="http://schemas.microsoft.com/office/drawing/2014/main" id="{F0A45A69-09D3-43BD-A4CB-935F559A18BC}"/>
              </a:ext>
            </a:extLst>
          </p:cNvPr>
          <p:cNvSpPr txBox="1"/>
          <p:nvPr/>
        </p:nvSpPr>
        <p:spPr>
          <a:xfrm>
            <a:off x="3899964" y="2187775"/>
            <a:ext cx="203292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b="1" dirty="0">
                <a:latin typeface="+mn-ea"/>
              </a:rPr>
              <a:t>광주</a:t>
            </a:r>
            <a:r>
              <a:rPr lang="en-US" altLang="ko-KR" sz="1600" b="1" dirty="0">
                <a:latin typeface="+mn-ea"/>
              </a:rPr>
              <a:t> </a:t>
            </a:r>
            <a:r>
              <a:rPr lang="ko-KR" altLang="en-US" sz="1600" b="1" dirty="0" err="1">
                <a:latin typeface="+mn-ea"/>
              </a:rPr>
              <a:t>동별</a:t>
            </a:r>
            <a:r>
              <a:rPr lang="ko-KR" altLang="en-US" sz="1600" b="1" dirty="0">
                <a:latin typeface="+mn-ea"/>
              </a:rPr>
              <a:t> </a:t>
            </a:r>
            <a:r>
              <a:rPr lang="ko-KR" altLang="en-US" sz="1600" b="1" dirty="0">
                <a:solidFill>
                  <a:schemeClr val="accent1"/>
                </a:solidFill>
                <a:latin typeface="+mn-ea"/>
              </a:rPr>
              <a:t>인구수</a:t>
            </a:r>
            <a:r>
              <a:rPr lang="ko-KR" altLang="en-US" sz="1600" b="1" dirty="0">
                <a:latin typeface="+mn-ea"/>
              </a:rPr>
              <a:t>를 </a:t>
            </a:r>
            <a:endParaRPr lang="en-US" altLang="ko-KR" sz="1600" b="1" dirty="0">
              <a:latin typeface="+mn-ea"/>
            </a:endParaRPr>
          </a:p>
          <a:p>
            <a:pPr algn="ctr"/>
            <a:r>
              <a:rPr lang="en-US" altLang="ko-KR" sz="1600" b="1" dirty="0">
                <a:latin typeface="+mn-ea"/>
              </a:rPr>
              <a:t>QGIS</a:t>
            </a:r>
            <a:r>
              <a:rPr lang="ko-KR" altLang="en-US" sz="1600" b="1" dirty="0">
                <a:latin typeface="+mn-ea"/>
              </a:rPr>
              <a:t>로 시각화 </a:t>
            </a:r>
            <a:endParaRPr lang="en-US" altLang="ko-KR" sz="1600" b="1" dirty="0">
              <a:latin typeface="+mn-ea"/>
            </a:endParaRPr>
          </a:p>
        </p:txBody>
      </p:sp>
      <p:pic>
        <p:nvPicPr>
          <p:cNvPr id="23" name="그림 22">
            <a:extLst>
              <a:ext uri="{FF2B5EF4-FFF2-40B4-BE49-F238E27FC236}">
                <a16:creationId xmlns="" xmlns:a16="http://schemas.microsoft.com/office/drawing/2014/main" id="{5AEC3770-DF81-4EF5-A19E-D11000FBA4B1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451" t="25886" r="83816" b="36167"/>
          <a:stretch/>
        </p:blipFill>
        <p:spPr>
          <a:xfrm>
            <a:off x="1182763" y="1750884"/>
            <a:ext cx="1298886" cy="1881813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="" xmlns:a16="http://schemas.microsoft.com/office/drawing/2014/main" id="{2A218D37-6447-4AB6-BBC5-24EF3338E497}"/>
              </a:ext>
            </a:extLst>
          </p:cNvPr>
          <p:cNvSpPr txBox="1"/>
          <p:nvPr/>
        </p:nvSpPr>
        <p:spPr>
          <a:xfrm>
            <a:off x="1362603" y="1417173"/>
            <a:ext cx="100860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 err="1">
                <a:latin typeface="+mn-ea"/>
              </a:rPr>
              <a:t>동별</a:t>
            </a:r>
            <a:r>
              <a:rPr lang="ko-KR" altLang="en-US" sz="1200" dirty="0">
                <a:latin typeface="+mn-ea"/>
              </a:rPr>
              <a:t> 인구수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D31BE79D-A14D-4DBC-970A-818AF3C28671}"/>
              </a:ext>
            </a:extLst>
          </p:cNvPr>
          <p:cNvSpPr txBox="1"/>
          <p:nvPr/>
        </p:nvSpPr>
        <p:spPr>
          <a:xfrm>
            <a:off x="8856195" y="6251132"/>
            <a:ext cx="2132546" cy="461665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+mn-ea"/>
              </a:rPr>
              <a:t>크기순으로 </a:t>
            </a:r>
            <a:r>
              <a:rPr lang="en-US" altLang="ko-KR" sz="1200" dirty="0">
                <a:latin typeface="+mn-ea"/>
              </a:rPr>
              <a:t>4</a:t>
            </a:r>
            <a:r>
              <a:rPr lang="ko-KR" altLang="en-US" sz="1200" dirty="0">
                <a:latin typeface="+mn-ea"/>
              </a:rPr>
              <a:t>단계로 나눔</a:t>
            </a:r>
            <a:endParaRPr lang="en-US" altLang="ko-KR" sz="1200" dirty="0">
              <a:latin typeface="+mn-ea"/>
            </a:endParaRPr>
          </a:p>
          <a:p>
            <a:r>
              <a:rPr lang="ko-KR" altLang="en-US" sz="1200" dirty="0" err="1">
                <a:latin typeface="+mn-ea"/>
              </a:rPr>
              <a:t>미채색</a:t>
            </a:r>
            <a:r>
              <a:rPr lang="ko-KR" altLang="en-US" sz="1200" dirty="0">
                <a:latin typeface="+mn-ea"/>
              </a:rPr>
              <a:t> 부분은 </a:t>
            </a:r>
            <a:r>
              <a:rPr lang="ko-KR" altLang="en-US" sz="1200" dirty="0" err="1">
                <a:latin typeface="+mn-ea"/>
              </a:rPr>
              <a:t>자료값</a:t>
            </a:r>
            <a:r>
              <a:rPr lang="ko-KR" altLang="en-US" sz="1200" dirty="0">
                <a:latin typeface="+mn-ea"/>
              </a:rPr>
              <a:t> 부재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="" xmlns:a16="http://schemas.microsoft.com/office/drawing/2014/main" id="{F21B21AB-F1A6-4B6C-84BC-123F5147D048}"/>
              </a:ext>
            </a:extLst>
          </p:cNvPr>
          <p:cNvSpPr/>
          <p:nvPr/>
        </p:nvSpPr>
        <p:spPr>
          <a:xfrm>
            <a:off x="2340911" y="5245068"/>
            <a:ext cx="5198195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 b="1" dirty="0">
                <a:latin typeface="+mn-ea"/>
              </a:rPr>
              <a:t>광주</a:t>
            </a:r>
            <a:r>
              <a:rPr lang="en-US" altLang="ko-KR" sz="1600" b="1" dirty="0">
                <a:latin typeface="+mn-ea"/>
              </a:rPr>
              <a:t> </a:t>
            </a:r>
            <a:r>
              <a:rPr lang="ko-KR" altLang="en-US" sz="1600" b="1" dirty="0" err="1">
                <a:latin typeface="+mn-ea"/>
              </a:rPr>
              <a:t>동별</a:t>
            </a:r>
            <a:r>
              <a:rPr lang="ko-KR" altLang="en-US" sz="1600" b="1" dirty="0">
                <a:latin typeface="+mn-ea"/>
              </a:rPr>
              <a:t> </a:t>
            </a:r>
            <a:r>
              <a:rPr lang="ko-KR" altLang="en-US" sz="1600" b="1" dirty="0">
                <a:solidFill>
                  <a:srgbClr val="FF0000"/>
                </a:solidFill>
                <a:latin typeface="+mn-ea"/>
              </a:rPr>
              <a:t>유동인구</a:t>
            </a:r>
            <a:r>
              <a:rPr lang="ko-KR" altLang="en-US" sz="1600" b="1" dirty="0">
                <a:latin typeface="+mn-ea"/>
              </a:rPr>
              <a:t>를</a:t>
            </a:r>
            <a:endParaRPr lang="en-US" altLang="ko-KR" sz="1600" b="1" dirty="0">
              <a:latin typeface="+mn-ea"/>
            </a:endParaRPr>
          </a:p>
          <a:p>
            <a:pPr algn="ctr"/>
            <a:r>
              <a:rPr lang="ko-KR" altLang="en-US" sz="1600" b="1" dirty="0">
                <a:latin typeface="+mn-ea"/>
              </a:rPr>
              <a:t> </a:t>
            </a:r>
            <a:r>
              <a:rPr lang="en-US" altLang="ko-KR" sz="1600" b="1" dirty="0">
                <a:latin typeface="+mn-ea"/>
              </a:rPr>
              <a:t>QGIS</a:t>
            </a:r>
            <a:r>
              <a:rPr lang="ko-KR" altLang="en-US" sz="1600" b="1" dirty="0">
                <a:latin typeface="+mn-ea"/>
              </a:rPr>
              <a:t>로 시각화</a:t>
            </a:r>
          </a:p>
        </p:txBody>
      </p:sp>
      <p:sp>
        <p:nvSpPr>
          <p:cNvPr id="10" name="이등변 삼각형 9">
            <a:extLst>
              <a:ext uri="{FF2B5EF4-FFF2-40B4-BE49-F238E27FC236}">
                <a16:creationId xmlns="" xmlns:a16="http://schemas.microsoft.com/office/drawing/2014/main" id="{B1356893-1E2A-4A76-834C-3594068655CE}"/>
              </a:ext>
            </a:extLst>
          </p:cNvPr>
          <p:cNvSpPr/>
          <p:nvPr/>
        </p:nvSpPr>
        <p:spPr>
          <a:xfrm rot="5400000">
            <a:off x="3350431" y="2361516"/>
            <a:ext cx="246310" cy="237292"/>
          </a:xfrm>
          <a:prstGeom prst="triangl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이등변 삼각형 35">
            <a:extLst>
              <a:ext uri="{FF2B5EF4-FFF2-40B4-BE49-F238E27FC236}">
                <a16:creationId xmlns="" xmlns:a16="http://schemas.microsoft.com/office/drawing/2014/main" id="{CD731990-5BAC-42E1-91A3-270052870FBD}"/>
              </a:ext>
            </a:extLst>
          </p:cNvPr>
          <p:cNvSpPr/>
          <p:nvPr/>
        </p:nvSpPr>
        <p:spPr>
          <a:xfrm rot="5400000">
            <a:off x="3310632" y="5337429"/>
            <a:ext cx="246310" cy="237292"/>
          </a:xfrm>
          <a:prstGeom prst="triangl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이등변 삼각형 36">
            <a:extLst>
              <a:ext uri="{FF2B5EF4-FFF2-40B4-BE49-F238E27FC236}">
                <a16:creationId xmlns="" xmlns:a16="http://schemas.microsoft.com/office/drawing/2014/main" id="{09ED39C4-A4FE-40D5-972D-4D93DFB9276F}"/>
              </a:ext>
            </a:extLst>
          </p:cNvPr>
          <p:cNvSpPr/>
          <p:nvPr/>
        </p:nvSpPr>
        <p:spPr>
          <a:xfrm rot="5400000">
            <a:off x="6235964" y="2382964"/>
            <a:ext cx="246310" cy="237292"/>
          </a:xfrm>
          <a:prstGeom prst="triangl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8" name="이등변 삼각형 37">
            <a:extLst>
              <a:ext uri="{FF2B5EF4-FFF2-40B4-BE49-F238E27FC236}">
                <a16:creationId xmlns="" xmlns:a16="http://schemas.microsoft.com/office/drawing/2014/main" id="{4AAD4E4C-51E6-444E-A6FF-BD1505181E0F}"/>
              </a:ext>
            </a:extLst>
          </p:cNvPr>
          <p:cNvSpPr/>
          <p:nvPr/>
        </p:nvSpPr>
        <p:spPr>
          <a:xfrm rot="5400000">
            <a:off x="6196165" y="5358877"/>
            <a:ext cx="246310" cy="237292"/>
          </a:xfrm>
          <a:prstGeom prst="triangl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78386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그룹 2">
            <a:extLst>
              <a:ext uri="{FF2B5EF4-FFF2-40B4-BE49-F238E27FC236}">
                <a16:creationId xmlns="" xmlns:a16="http://schemas.microsoft.com/office/drawing/2014/main" id="{028CA11D-F0C2-49EE-B570-6291CD697BCE}"/>
              </a:ext>
            </a:extLst>
          </p:cNvPr>
          <p:cNvGrpSpPr/>
          <p:nvPr/>
        </p:nvGrpSpPr>
        <p:grpSpPr>
          <a:xfrm>
            <a:off x="248313" y="2243563"/>
            <a:ext cx="11477753" cy="4223391"/>
            <a:chOff x="248313" y="2243563"/>
            <a:chExt cx="11477753" cy="4223391"/>
          </a:xfrm>
        </p:grpSpPr>
        <p:grpSp>
          <p:nvGrpSpPr>
            <p:cNvPr id="12" name="그룹 11">
              <a:extLst>
                <a:ext uri="{FF2B5EF4-FFF2-40B4-BE49-F238E27FC236}">
                  <a16:creationId xmlns="" xmlns:a16="http://schemas.microsoft.com/office/drawing/2014/main" id="{28849399-3BA9-4BB7-A69A-054ACF09FBCA}"/>
                </a:ext>
              </a:extLst>
            </p:cNvPr>
            <p:cNvGrpSpPr/>
            <p:nvPr/>
          </p:nvGrpSpPr>
          <p:grpSpPr>
            <a:xfrm>
              <a:off x="248313" y="2243563"/>
              <a:ext cx="11477753" cy="4223391"/>
              <a:chOff x="452999" y="1798296"/>
              <a:chExt cx="11477753" cy="4223391"/>
            </a:xfrm>
          </p:grpSpPr>
          <p:sp>
            <p:nvSpPr>
              <p:cNvPr id="40" name="TextBox 39">
                <a:extLst>
                  <a:ext uri="{FF2B5EF4-FFF2-40B4-BE49-F238E27FC236}">
                    <a16:creationId xmlns="" xmlns:a16="http://schemas.microsoft.com/office/drawing/2014/main" id="{0CF5A865-9AB1-4D35-819D-40CC0A17B80E}"/>
                  </a:ext>
                </a:extLst>
              </p:cNvPr>
              <p:cNvSpPr txBox="1"/>
              <p:nvPr/>
            </p:nvSpPr>
            <p:spPr>
              <a:xfrm>
                <a:off x="7316152" y="2651243"/>
                <a:ext cx="4614600" cy="1261884"/>
              </a:xfrm>
              <a:prstGeom prst="rect">
                <a:avLst/>
              </a:prstGeom>
              <a:ln>
                <a:noFill/>
              </a:ln>
            </p:spPr>
            <p:style>
              <a:lnRef idx="2">
                <a:schemeClr val="accent4"/>
              </a:lnRef>
              <a:fillRef idx="1">
                <a:schemeClr val="lt1"/>
              </a:fillRef>
              <a:effectRef idx="0">
                <a:schemeClr val="accent4"/>
              </a:effectRef>
              <a:fontRef idx="minor">
                <a:schemeClr val="dk1"/>
              </a:fontRef>
            </p:style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:r>
                  <a:rPr lang="ko-KR" altLang="en-US" sz="2000" b="1" dirty="0">
                    <a:latin typeface="+mn-ea"/>
                  </a:rPr>
                  <a:t>  인구 데이터 </a:t>
                </a:r>
                <a:r>
                  <a:rPr lang="en-US" altLang="ko-KR" sz="2000" b="1" dirty="0">
                    <a:latin typeface="+mn-ea"/>
                  </a:rPr>
                  <a:t>: </a:t>
                </a:r>
                <a:r>
                  <a:rPr lang="ko-KR" altLang="en-US" sz="2000" b="1" dirty="0" err="1">
                    <a:latin typeface="+mn-ea"/>
                  </a:rPr>
                  <a:t>본촌동</a:t>
                </a:r>
                <a:endParaRPr lang="en-US" altLang="ko-KR" sz="2000" b="1" dirty="0">
                  <a:latin typeface="+mn-ea"/>
                </a:endParaRPr>
              </a:p>
              <a:p>
                <a:pPr>
                  <a:lnSpc>
                    <a:spcPct val="150000"/>
                  </a:lnSpc>
                </a:pPr>
                <a:r>
                  <a:rPr lang="ko-KR" altLang="en-US" sz="2000" b="1" dirty="0">
                    <a:latin typeface="+mn-ea"/>
                  </a:rPr>
                  <a:t>  유동인구 데이터 </a:t>
                </a:r>
                <a:r>
                  <a:rPr lang="en-US" altLang="ko-KR" sz="2000" b="1" dirty="0">
                    <a:latin typeface="+mn-ea"/>
                  </a:rPr>
                  <a:t>:</a:t>
                </a:r>
                <a:r>
                  <a:rPr lang="ko-KR" altLang="en-US" sz="2000" b="1" dirty="0">
                    <a:latin typeface="+mn-ea"/>
                  </a:rPr>
                  <a:t> </a:t>
                </a:r>
                <a:r>
                  <a:rPr lang="ko-KR" altLang="en-US" sz="2000" b="1" dirty="0" err="1">
                    <a:latin typeface="+mn-ea"/>
                  </a:rPr>
                  <a:t>우산동</a:t>
                </a:r>
                <a:r>
                  <a:rPr lang="en-US" altLang="ko-KR" sz="2000" b="1" dirty="0">
                    <a:latin typeface="+mn-ea"/>
                  </a:rPr>
                  <a:t>,</a:t>
                </a:r>
                <a:r>
                  <a:rPr lang="ko-KR" altLang="en-US" sz="2000" b="1" dirty="0" err="1">
                    <a:latin typeface="+mn-ea"/>
                  </a:rPr>
                  <a:t>운남동</a:t>
                </a:r>
                <a:endParaRPr lang="en-US" altLang="ko-KR" sz="2000" b="1" dirty="0">
                  <a:latin typeface="+mn-ea"/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:endParaRPr lang="en-US" altLang="ko-KR" sz="1600" dirty="0">
                  <a:latin typeface="HY견고딕" panose="02030600000101010101" pitchFamily="18" charset="-127"/>
                  <a:ea typeface="HY견고딕" panose="02030600000101010101" pitchFamily="18" charset="-127"/>
                </a:endParaRPr>
              </a:p>
            </p:txBody>
          </p:sp>
          <p:grpSp>
            <p:nvGrpSpPr>
              <p:cNvPr id="11" name="그룹 10">
                <a:extLst>
                  <a:ext uri="{FF2B5EF4-FFF2-40B4-BE49-F238E27FC236}">
                    <a16:creationId xmlns="" xmlns:a16="http://schemas.microsoft.com/office/drawing/2014/main" id="{63D8C4D6-D93D-4445-ADF2-E3974A23F80C}"/>
                  </a:ext>
                </a:extLst>
              </p:cNvPr>
              <p:cNvGrpSpPr/>
              <p:nvPr/>
            </p:nvGrpSpPr>
            <p:grpSpPr>
              <a:xfrm>
                <a:off x="452999" y="1798296"/>
                <a:ext cx="6348478" cy="4223391"/>
                <a:chOff x="452999" y="1798296"/>
                <a:chExt cx="6348478" cy="4223391"/>
              </a:xfrm>
            </p:grpSpPr>
            <p:pic>
              <p:nvPicPr>
                <p:cNvPr id="39" name="그림 38">
                  <a:extLst>
                    <a:ext uri="{FF2B5EF4-FFF2-40B4-BE49-F238E27FC236}">
                      <a16:creationId xmlns="" xmlns:a16="http://schemas.microsoft.com/office/drawing/2014/main" id="{F1BE6339-BDE0-46E6-9C8F-BD58A8ACFFC8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3" cstate="email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rcRect l="19900" t="12960" r="7678" b="6573"/>
                <a:stretch/>
              </p:blipFill>
              <p:spPr>
                <a:xfrm>
                  <a:off x="452999" y="2075295"/>
                  <a:ext cx="6314229" cy="3946392"/>
                </a:xfrm>
                <a:prstGeom prst="rect">
                  <a:avLst/>
                </a:prstGeom>
              </p:spPr>
            </p:pic>
            <p:sp>
              <p:nvSpPr>
                <p:cNvPr id="10" name="직사각형 9">
                  <a:extLst>
                    <a:ext uri="{FF2B5EF4-FFF2-40B4-BE49-F238E27FC236}">
                      <a16:creationId xmlns="" xmlns:a16="http://schemas.microsoft.com/office/drawing/2014/main" id="{113C7057-29B0-46E7-BD72-0DA93B4978D9}"/>
                    </a:ext>
                  </a:extLst>
                </p:cNvPr>
                <p:cNvSpPr/>
                <p:nvPr/>
              </p:nvSpPr>
              <p:spPr>
                <a:xfrm>
                  <a:off x="2761780" y="1798296"/>
                  <a:ext cx="4039697" cy="276999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lstStyle/>
                <a:p>
                  <a:pPr algn="ctr"/>
                  <a:endParaRPr lang="ko-KR" altLang="en-US" sz="1200" dirty="0">
                    <a:latin typeface="+mn-ea"/>
                  </a:endParaRPr>
                </a:p>
              </p:txBody>
            </p:sp>
          </p:grpSp>
        </p:grpSp>
        <p:sp>
          <p:nvSpPr>
            <p:cNvPr id="27" name="TextBox 26">
              <a:extLst>
                <a:ext uri="{FF2B5EF4-FFF2-40B4-BE49-F238E27FC236}">
                  <a16:creationId xmlns="" xmlns:a16="http://schemas.microsoft.com/office/drawing/2014/main" id="{F7F0A83D-9DAF-4622-97C0-BFFE79DCC975}"/>
                </a:ext>
              </a:extLst>
            </p:cNvPr>
            <p:cNvSpPr txBox="1"/>
            <p:nvPr/>
          </p:nvSpPr>
          <p:spPr>
            <a:xfrm>
              <a:off x="4869932" y="5820623"/>
              <a:ext cx="1692610" cy="646331"/>
            </a:xfrm>
            <a:prstGeom prst="rect">
              <a:avLst/>
            </a:prstGeom>
            <a:solidFill>
              <a:schemeClr val="bg1"/>
            </a:solidFill>
          </p:spPr>
          <p:txBody>
            <a:bodyPr wrap="square" rtlCol="0">
              <a:spAutoFit/>
            </a:bodyPr>
            <a:lstStyle/>
            <a:p>
              <a:r>
                <a:rPr lang="ko-KR" altLang="en-US" sz="1200" dirty="0">
                  <a:latin typeface="+mn-ea"/>
                </a:rPr>
                <a:t>초록 </a:t>
              </a:r>
              <a:r>
                <a:rPr lang="en-US" altLang="ko-KR" sz="1200" dirty="0">
                  <a:latin typeface="+mn-ea"/>
                </a:rPr>
                <a:t>: </a:t>
              </a:r>
              <a:r>
                <a:rPr lang="ko-KR" altLang="en-US" sz="1200" dirty="0">
                  <a:latin typeface="+mn-ea"/>
                </a:rPr>
                <a:t>거주인구 </a:t>
              </a:r>
              <a:r>
                <a:rPr lang="en-US" altLang="ko-KR" sz="1200" dirty="0">
                  <a:latin typeface="+mn-ea"/>
                </a:rPr>
                <a:t>(</a:t>
              </a:r>
              <a:r>
                <a:rPr lang="ko-KR" altLang="en-US" sz="1200" dirty="0">
                  <a:latin typeface="+mn-ea"/>
                </a:rPr>
                <a:t>상위</a:t>
              </a:r>
              <a:r>
                <a:rPr lang="en-US" altLang="ko-KR" sz="1200" dirty="0">
                  <a:latin typeface="+mn-ea"/>
                </a:rPr>
                <a:t>)</a:t>
              </a:r>
              <a:r>
                <a:rPr lang="ko-KR" altLang="en-US" sz="1200" dirty="0">
                  <a:latin typeface="+mn-ea"/>
                </a:rPr>
                <a:t> </a:t>
              </a:r>
              <a:endParaRPr lang="en-US" altLang="ko-KR" sz="1200" dirty="0">
                <a:latin typeface="+mn-ea"/>
              </a:endParaRPr>
            </a:p>
            <a:p>
              <a:r>
                <a:rPr lang="ko-KR" altLang="en-US" sz="1200" dirty="0">
                  <a:latin typeface="+mn-ea"/>
                </a:rPr>
                <a:t>파랑 </a:t>
              </a:r>
              <a:r>
                <a:rPr lang="en-US" altLang="ko-KR" sz="1200" dirty="0">
                  <a:latin typeface="+mn-ea"/>
                </a:rPr>
                <a:t>: </a:t>
              </a:r>
              <a:r>
                <a:rPr lang="ko-KR" altLang="en-US" sz="1200" dirty="0">
                  <a:latin typeface="+mn-ea"/>
                </a:rPr>
                <a:t>유동인구 </a:t>
              </a:r>
              <a:r>
                <a:rPr lang="en-US" altLang="ko-KR" sz="1200" dirty="0">
                  <a:latin typeface="+mn-ea"/>
                </a:rPr>
                <a:t>(</a:t>
              </a:r>
              <a:r>
                <a:rPr lang="ko-KR" altLang="en-US" sz="1200" dirty="0">
                  <a:latin typeface="+mn-ea"/>
                </a:rPr>
                <a:t>상위</a:t>
              </a:r>
              <a:r>
                <a:rPr lang="en-US" altLang="ko-KR" sz="1200" dirty="0">
                  <a:latin typeface="+mn-ea"/>
                </a:rPr>
                <a:t>)</a:t>
              </a:r>
            </a:p>
            <a:p>
              <a:r>
                <a:rPr lang="ko-KR" altLang="en-US" sz="1200" dirty="0">
                  <a:latin typeface="+mn-ea"/>
                </a:rPr>
                <a:t>노랑 </a:t>
              </a:r>
              <a:r>
                <a:rPr lang="en-US" altLang="ko-KR" sz="1200" dirty="0">
                  <a:latin typeface="+mn-ea"/>
                </a:rPr>
                <a:t>: </a:t>
              </a:r>
              <a:r>
                <a:rPr lang="ko-KR" altLang="en-US" sz="1200" dirty="0">
                  <a:latin typeface="+mn-ea"/>
                </a:rPr>
                <a:t>중복지역</a:t>
              </a:r>
            </a:p>
          </p:txBody>
        </p:sp>
      </p:grpSp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B314CD00-19A7-468C-9A95-8946728071CA}"/>
              </a:ext>
            </a:extLst>
          </p:cNvPr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56FC9A96-9772-49D9-A674-689523304D36}"/>
              </a:ext>
            </a:extLst>
          </p:cNvPr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02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68CCEF6D-41B7-4EA8-9004-49ACD7169685}"/>
              </a:ext>
            </a:extLst>
          </p:cNvPr>
          <p:cNvSpPr txBox="1"/>
          <p:nvPr/>
        </p:nvSpPr>
        <p:spPr>
          <a:xfrm>
            <a:off x="913477" y="227152"/>
            <a:ext cx="30588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tx2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분석 과정 및 결과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6DFCFE92-691D-4591-993C-530B577A1FC8}"/>
              </a:ext>
            </a:extLst>
          </p:cNvPr>
          <p:cNvSpPr txBox="1"/>
          <p:nvPr/>
        </p:nvSpPr>
        <p:spPr>
          <a:xfrm>
            <a:off x="913477" y="696972"/>
            <a:ext cx="28280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①QGIS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유동인구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/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인구 분석</a:t>
            </a:r>
          </a:p>
        </p:txBody>
      </p:sp>
      <p:sp>
        <p:nvSpPr>
          <p:cNvPr id="2" name="타원 1">
            <a:extLst>
              <a:ext uri="{FF2B5EF4-FFF2-40B4-BE49-F238E27FC236}">
                <a16:creationId xmlns="" xmlns:a16="http://schemas.microsoft.com/office/drawing/2014/main" id="{8966B814-52DC-4E5A-903F-13D8A4247F24}"/>
              </a:ext>
            </a:extLst>
          </p:cNvPr>
          <p:cNvSpPr/>
          <p:nvPr/>
        </p:nvSpPr>
        <p:spPr>
          <a:xfrm>
            <a:off x="3575720" y="2646082"/>
            <a:ext cx="576064" cy="548398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="" xmlns:a16="http://schemas.microsoft.com/office/drawing/2014/main" id="{73D64DD1-3557-47EE-B285-49E066B0F109}"/>
              </a:ext>
            </a:extLst>
          </p:cNvPr>
          <p:cNvSpPr/>
          <p:nvPr/>
        </p:nvSpPr>
        <p:spPr>
          <a:xfrm>
            <a:off x="1902842" y="4077072"/>
            <a:ext cx="880790" cy="981109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5" name="TextBox 24">
            <a:extLst>
              <a:ext uri="{FF2B5EF4-FFF2-40B4-BE49-F238E27FC236}">
                <a16:creationId xmlns="" xmlns:a16="http://schemas.microsoft.com/office/drawing/2014/main" id="{DEFDDEAC-416C-4BC9-ACF8-EB548C9B4BFD}"/>
              </a:ext>
            </a:extLst>
          </p:cNvPr>
          <p:cNvSpPr txBox="1"/>
          <p:nvPr/>
        </p:nvSpPr>
        <p:spPr>
          <a:xfrm>
            <a:off x="-195460" y="1636616"/>
            <a:ext cx="6984776" cy="697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dirty="0">
                <a:latin typeface="+mn-ea"/>
              </a:rPr>
              <a:t>각각 </a:t>
            </a:r>
            <a:r>
              <a:rPr lang="ko-KR" altLang="en-US" sz="1400" dirty="0" err="1">
                <a:latin typeface="+mn-ea"/>
              </a:rPr>
              <a:t>순위권</a:t>
            </a:r>
            <a:r>
              <a:rPr lang="ko-KR" altLang="en-US" sz="1400" dirty="0">
                <a:latin typeface="+mn-ea"/>
              </a:rPr>
              <a:t> </a:t>
            </a:r>
            <a:r>
              <a:rPr lang="en-US" altLang="ko-KR" sz="1400" dirty="0">
                <a:latin typeface="+mn-ea"/>
              </a:rPr>
              <a:t>15</a:t>
            </a:r>
            <a:r>
              <a:rPr lang="ko-KR" altLang="en-US" sz="1400" dirty="0">
                <a:latin typeface="+mn-ea"/>
              </a:rPr>
              <a:t>개만 레이어에 표시하고</a:t>
            </a:r>
            <a:r>
              <a:rPr lang="en-US" altLang="ko-KR" sz="1400" dirty="0">
                <a:latin typeface="+mn-ea"/>
              </a:rPr>
              <a:t> </a:t>
            </a:r>
          </a:p>
          <a:p>
            <a:pPr algn="ctr">
              <a:lnSpc>
                <a:spcPct val="150000"/>
              </a:lnSpc>
            </a:pPr>
            <a:r>
              <a:rPr lang="ko-KR" altLang="en-US" sz="1400" b="1" dirty="0">
                <a:latin typeface="+mn-ea"/>
              </a:rPr>
              <a:t>앞의 두 데이터</a:t>
            </a:r>
            <a:r>
              <a:rPr lang="en-US" altLang="ko-KR" sz="1400" b="1" dirty="0">
                <a:latin typeface="+mn-ea"/>
              </a:rPr>
              <a:t>(</a:t>
            </a:r>
            <a:r>
              <a:rPr lang="ko-KR" altLang="en-US" sz="1400" b="1" dirty="0" err="1">
                <a:latin typeface="+mn-ea"/>
              </a:rPr>
              <a:t>동별</a:t>
            </a:r>
            <a:r>
              <a:rPr lang="ko-KR" altLang="en-US" sz="1400" b="1" dirty="0">
                <a:latin typeface="+mn-ea"/>
              </a:rPr>
              <a:t> 인구수 </a:t>
            </a:r>
            <a:r>
              <a:rPr lang="en-US" altLang="ko-KR" sz="1400" b="1" dirty="0">
                <a:latin typeface="+mn-ea"/>
              </a:rPr>
              <a:t>+ </a:t>
            </a:r>
            <a:r>
              <a:rPr lang="ko-KR" altLang="en-US" sz="1400" b="1" dirty="0">
                <a:latin typeface="+mn-ea"/>
              </a:rPr>
              <a:t>유동인구 수</a:t>
            </a:r>
            <a:r>
              <a:rPr lang="en-US" altLang="ko-KR" sz="1400" b="1" dirty="0">
                <a:latin typeface="+mn-ea"/>
              </a:rPr>
              <a:t>)</a:t>
            </a:r>
            <a:r>
              <a:rPr lang="ko-KR" altLang="en-US" sz="1400" b="1" dirty="0">
                <a:latin typeface="+mn-ea"/>
              </a:rPr>
              <a:t>의 교집합</a:t>
            </a:r>
            <a:r>
              <a:rPr lang="ko-KR" altLang="en-US" sz="1400" dirty="0">
                <a:latin typeface="+mn-ea"/>
              </a:rPr>
              <a:t>을 위주로 분석한 </a:t>
            </a:r>
            <a:r>
              <a:rPr lang="en-US" altLang="ko-KR" sz="1400" dirty="0">
                <a:latin typeface="+mn-ea"/>
              </a:rPr>
              <a:t>QGIS</a:t>
            </a:r>
          </a:p>
        </p:txBody>
      </p:sp>
      <p:sp>
        <p:nvSpPr>
          <p:cNvPr id="5" name="사각형: 둥근 모서리 4">
            <a:extLst>
              <a:ext uri="{FF2B5EF4-FFF2-40B4-BE49-F238E27FC236}">
                <a16:creationId xmlns="" xmlns:a16="http://schemas.microsoft.com/office/drawing/2014/main" id="{C82F79D5-250F-428A-8EBC-42282CF62EF4}"/>
              </a:ext>
            </a:extLst>
          </p:cNvPr>
          <p:cNvSpPr/>
          <p:nvPr/>
        </p:nvSpPr>
        <p:spPr>
          <a:xfrm>
            <a:off x="6844738" y="2698298"/>
            <a:ext cx="5040560" cy="1795460"/>
          </a:xfrm>
          <a:prstGeom prst="roundRect">
            <a:avLst>
              <a:gd name="adj" fmla="val 22344"/>
            </a:avLst>
          </a:prstGeom>
          <a:noFill/>
          <a:ln w="2857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직사각형 5">
            <a:extLst>
              <a:ext uri="{FF2B5EF4-FFF2-40B4-BE49-F238E27FC236}">
                <a16:creationId xmlns="" xmlns:a16="http://schemas.microsoft.com/office/drawing/2014/main" id="{06A8AAE5-AAC8-47F6-B4C6-953B4139EED6}"/>
              </a:ext>
            </a:extLst>
          </p:cNvPr>
          <p:cNvSpPr/>
          <p:nvPr/>
        </p:nvSpPr>
        <p:spPr>
          <a:xfrm>
            <a:off x="695400" y="4050617"/>
            <a:ext cx="130837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dirty="0" err="1">
                <a:latin typeface="+mn-ea"/>
              </a:rPr>
              <a:t>우산동</a:t>
            </a:r>
            <a:r>
              <a:rPr lang="en-US" altLang="ko-KR" sz="1400" b="1" dirty="0">
                <a:latin typeface="+mn-ea"/>
              </a:rPr>
              <a:t>,</a:t>
            </a:r>
            <a:r>
              <a:rPr lang="ko-KR" altLang="en-US" sz="1400" b="1" dirty="0" err="1">
                <a:latin typeface="+mn-ea"/>
              </a:rPr>
              <a:t>운남동</a:t>
            </a:r>
            <a:endParaRPr lang="ko-KR" altLang="en-US" sz="1400" b="1" dirty="0">
              <a:latin typeface="+mn-ea"/>
            </a:endParaRPr>
          </a:p>
        </p:txBody>
      </p:sp>
      <p:sp>
        <p:nvSpPr>
          <p:cNvPr id="31" name="직사각형 30">
            <a:extLst>
              <a:ext uri="{FF2B5EF4-FFF2-40B4-BE49-F238E27FC236}">
                <a16:creationId xmlns="" xmlns:a16="http://schemas.microsoft.com/office/drawing/2014/main" id="{63628AC8-640C-433F-9529-9809AA875BF6}"/>
              </a:ext>
            </a:extLst>
          </p:cNvPr>
          <p:cNvSpPr/>
          <p:nvPr/>
        </p:nvSpPr>
        <p:spPr>
          <a:xfrm>
            <a:off x="4124644" y="2660101"/>
            <a:ext cx="72327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1400" b="1" dirty="0" err="1">
                <a:latin typeface="+mn-ea"/>
              </a:rPr>
              <a:t>본촌동</a:t>
            </a:r>
            <a:endParaRPr lang="ko-KR" altLang="en-US" sz="1400" b="1" dirty="0">
              <a:latin typeface="+mn-ea"/>
            </a:endParaRPr>
          </a:p>
        </p:txBody>
      </p:sp>
      <p:sp>
        <p:nvSpPr>
          <p:cNvPr id="43" name="TextBox 42">
            <a:extLst>
              <a:ext uri="{FF2B5EF4-FFF2-40B4-BE49-F238E27FC236}">
                <a16:creationId xmlns="" xmlns:a16="http://schemas.microsoft.com/office/drawing/2014/main" id="{AE7FCC0F-9A60-48F9-B164-EAD9A2B407E5}"/>
              </a:ext>
            </a:extLst>
          </p:cNvPr>
          <p:cNvSpPr txBox="1"/>
          <p:nvPr/>
        </p:nvSpPr>
        <p:spPr>
          <a:xfrm>
            <a:off x="7030453" y="1985141"/>
            <a:ext cx="4635276" cy="454292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latin typeface="+mn-ea"/>
              </a:rPr>
              <a:t>인근지역이 아니면서 두드러지는 데이터</a:t>
            </a:r>
            <a:endParaRPr lang="en-US" altLang="ko-KR" b="1" dirty="0">
              <a:latin typeface="+mn-ea"/>
            </a:endParaRPr>
          </a:p>
        </p:txBody>
      </p:sp>
      <p:sp>
        <p:nvSpPr>
          <p:cNvPr id="20" name="이등변 삼각형 19">
            <a:extLst>
              <a:ext uri="{FF2B5EF4-FFF2-40B4-BE49-F238E27FC236}">
                <a16:creationId xmlns="" xmlns:a16="http://schemas.microsoft.com/office/drawing/2014/main" id="{110E91A8-0AFF-4D18-A8BE-8DD1B80A4C94}"/>
              </a:ext>
            </a:extLst>
          </p:cNvPr>
          <p:cNvSpPr/>
          <p:nvPr/>
        </p:nvSpPr>
        <p:spPr>
          <a:xfrm rot="10800000">
            <a:off x="9173652" y="4735752"/>
            <a:ext cx="382731" cy="221983"/>
          </a:xfrm>
          <a:prstGeom prst="triangl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2838AC7C-BE66-4C31-A59B-D08D49F5A95E}"/>
              </a:ext>
            </a:extLst>
          </p:cNvPr>
          <p:cNvSpPr txBox="1"/>
          <p:nvPr/>
        </p:nvSpPr>
        <p:spPr>
          <a:xfrm>
            <a:off x="8032869" y="5249030"/>
            <a:ext cx="266429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/>
              <a:t>왜 인근지역이 아닌데 </a:t>
            </a:r>
            <a:endParaRPr lang="en-US" altLang="ko-KR" sz="2000" b="1" dirty="0"/>
          </a:p>
          <a:p>
            <a:pPr algn="ctr"/>
            <a:r>
              <a:rPr lang="ko-KR" altLang="en-US" sz="2000" b="1" dirty="0"/>
              <a:t>두드러질까</a:t>
            </a:r>
            <a:r>
              <a:rPr lang="en-US" altLang="ko-KR" sz="2000" b="1" dirty="0"/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6876594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B314CD00-19A7-468C-9A95-8946728071CA}"/>
              </a:ext>
            </a:extLst>
          </p:cNvPr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56FC9A96-9772-49D9-A674-689523304D36}"/>
              </a:ext>
            </a:extLst>
          </p:cNvPr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02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68CCEF6D-41B7-4EA8-9004-49ACD7169685}"/>
              </a:ext>
            </a:extLst>
          </p:cNvPr>
          <p:cNvSpPr txBox="1"/>
          <p:nvPr/>
        </p:nvSpPr>
        <p:spPr>
          <a:xfrm>
            <a:off x="913477" y="227152"/>
            <a:ext cx="30588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tx2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분석 과정 및 결과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="" xmlns:a16="http://schemas.microsoft.com/office/drawing/2014/main" id="{A324BF54-17AE-4E30-BB6F-3FAFC49FF231}"/>
              </a:ext>
            </a:extLst>
          </p:cNvPr>
          <p:cNvSpPr txBox="1"/>
          <p:nvPr/>
        </p:nvSpPr>
        <p:spPr>
          <a:xfrm>
            <a:off x="326197" y="2022220"/>
            <a:ext cx="4819517" cy="33855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ko-KR" altLang="en-US" sz="1600" b="1" dirty="0"/>
              <a:t>광산구</a:t>
            </a:r>
            <a:r>
              <a:rPr lang="en-US" altLang="ko-KR" sz="1600" b="1" dirty="0"/>
              <a:t> </a:t>
            </a:r>
            <a:r>
              <a:rPr lang="ko-KR" altLang="en-US" sz="1600" b="1" dirty="0"/>
              <a:t>▶ 타 구 지역 </a:t>
            </a:r>
            <a:r>
              <a:rPr lang="ko-KR" altLang="en-US" sz="1600" dirty="0"/>
              <a:t>을 이동하는 버스 노선</a:t>
            </a:r>
            <a:r>
              <a:rPr lang="en-US" altLang="ko-KR" sz="1600" dirty="0"/>
              <a:t>(</a:t>
            </a:r>
            <a:r>
              <a:rPr lang="ko-KR" altLang="en-US" sz="1600" dirty="0"/>
              <a:t>최단</a:t>
            </a:r>
            <a:r>
              <a:rPr lang="en-US" altLang="ko-KR" sz="1600" dirty="0"/>
              <a:t>)</a:t>
            </a:r>
            <a:endParaRPr lang="ko-KR" altLang="en-US" sz="1600" dirty="0"/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15F4C46B-58FD-4DC4-9B7C-F0DD71894197}"/>
              </a:ext>
            </a:extLst>
          </p:cNvPr>
          <p:cNvSpPr txBox="1"/>
          <p:nvPr/>
        </p:nvSpPr>
        <p:spPr>
          <a:xfrm>
            <a:off x="913477" y="682093"/>
            <a:ext cx="28280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①QGIS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유동인구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/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인구 분석</a:t>
            </a:r>
          </a:p>
        </p:txBody>
      </p:sp>
      <p:pic>
        <p:nvPicPr>
          <p:cNvPr id="10" name="그림 9">
            <a:extLst>
              <a:ext uri="{FF2B5EF4-FFF2-40B4-BE49-F238E27FC236}">
                <a16:creationId xmlns="" xmlns:a16="http://schemas.microsoft.com/office/drawing/2014/main" id="{8D870857-DB3A-4107-8DDE-4895C36F99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3436"/>
          <a:stretch/>
        </p:blipFill>
        <p:spPr>
          <a:xfrm>
            <a:off x="326197" y="2483532"/>
            <a:ext cx="6026197" cy="4022019"/>
          </a:xfrm>
          <a:prstGeom prst="rect">
            <a:avLst/>
          </a:prstGeom>
        </p:spPr>
      </p:pic>
      <p:sp>
        <p:nvSpPr>
          <p:cNvPr id="3" name="TextBox 2">
            <a:extLst>
              <a:ext uri="{FF2B5EF4-FFF2-40B4-BE49-F238E27FC236}">
                <a16:creationId xmlns="" xmlns:a16="http://schemas.microsoft.com/office/drawing/2014/main" id="{9A00DB0A-7CEC-4604-BEE3-CB16E5166FFC}"/>
              </a:ext>
            </a:extLst>
          </p:cNvPr>
          <p:cNvSpPr txBox="1"/>
          <p:nvPr/>
        </p:nvSpPr>
        <p:spPr>
          <a:xfrm>
            <a:off x="6968159" y="2785307"/>
            <a:ext cx="4759559" cy="3605539"/>
          </a:xfrm>
          <a:prstGeom prst="rect">
            <a:avLst/>
          </a:prstGeom>
          <a:noFill/>
          <a:ln w="19050">
            <a:solidFill>
              <a:schemeClr val="accent6">
                <a:lumMod val="60000"/>
                <a:lumOff val="40000"/>
              </a:schemeClr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endParaRPr lang="en-US" altLang="ko-KR" sz="1400" dirty="0"/>
          </a:p>
          <a:p>
            <a:pPr algn="ctr">
              <a:lnSpc>
                <a:spcPct val="150000"/>
              </a:lnSpc>
            </a:pPr>
            <a:r>
              <a:rPr lang="ko-KR" altLang="en-US" sz="1400" b="1" dirty="0"/>
              <a:t>출발지 </a:t>
            </a:r>
            <a:r>
              <a:rPr lang="en-US" altLang="ko-KR" sz="1400" b="1" dirty="0"/>
              <a:t>: </a:t>
            </a:r>
            <a:r>
              <a:rPr lang="ko-KR" altLang="en-US" sz="1400" b="1" dirty="0" err="1"/>
              <a:t>상단부</a:t>
            </a:r>
            <a:r>
              <a:rPr lang="en-US" altLang="ko-KR" sz="1400" b="1" dirty="0"/>
              <a:t>(</a:t>
            </a:r>
            <a:r>
              <a:rPr lang="ko-KR" altLang="en-US" sz="1400" b="1" dirty="0" err="1"/>
              <a:t>수완동</a:t>
            </a:r>
            <a:r>
              <a:rPr lang="en-US" altLang="ko-KR" sz="1400" b="1" dirty="0"/>
              <a:t>)</a:t>
            </a:r>
            <a:r>
              <a:rPr lang="ko-KR" altLang="en-US" sz="1400" b="1" dirty="0"/>
              <a:t>와 하단부</a:t>
            </a:r>
            <a:r>
              <a:rPr lang="en-US" altLang="ko-KR" sz="1400" b="1" dirty="0"/>
              <a:t>(</a:t>
            </a:r>
            <a:r>
              <a:rPr lang="ko-KR" altLang="en-US" sz="1400" b="1" dirty="0"/>
              <a:t>송정</a:t>
            </a:r>
            <a:r>
              <a:rPr lang="en-US" altLang="ko-KR" sz="1400" b="1" dirty="0"/>
              <a:t>)</a:t>
            </a:r>
          </a:p>
          <a:p>
            <a:pPr algn="ctr">
              <a:lnSpc>
                <a:spcPct val="150000"/>
              </a:lnSpc>
            </a:pPr>
            <a:r>
              <a:rPr lang="ko-KR" altLang="en-US" sz="1400" b="1" dirty="0"/>
              <a:t>도착지 </a:t>
            </a:r>
            <a:r>
              <a:rPr lang="en-US" altLang="ko-KR" sz="1400" b="1" dirty="0"/>
              <a:t>:</a:t>
            </a:r>
            <a:r>
              <a:rPr lang="ko-KR" altLang="en-US" sz="1400" b="1" dirty="0"/>
              <a:t> 북구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서구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남구</a:t>
            </a:r>
            <a:r>
              <a:rPr lang="en-US" altLang="ko-KR" sz="1400" b="1" dirty="0"/>
              <a:t>, </a:t>
            </a:r>
            <a:r>
              <a:rPr lang="ko-KR" altLang="en-US" sz="1400" b="1" dirty="0"/>
              <a:t>동구</a:t>
            </a:r>
            <a:endParaRPr lang="en-US" altLang="ko-KR" sz="1400" b="1" dirty="0"/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endParaRPr lang="en-US" altLang="ko-KR" sz="1400" dirty="0"/>
          </a:p>
          <a:p>
            <a:pPr>
              <a:lnSpc>
                <a:spcPct val="150000"/>
              </a:lnSpc>
            </a:pPr>
            <a:endParaRPr lang="en-US" altLang="ko-KR" sz="1400" dirty="0"/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BFC33B64-0BEB-42D7-BF9C-CEC7EBD2E366}"/>
              </a:ext>
            </a:extLst>
          </p:cNvPr>
          <p:cNvSpPr txBox="1"/>
          <p:nvPr/>
        </p:nvSpPr>
        <p:spPr>
          <a:xfrm>
            <a:off x="6968158" y="4290300"/>
            <a:ext cx="4759559" cy="211404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/>
              <a:t>광산구 </a:t>
            </a:r>
            <a:r>
              <a:rPr lang="ko-KR" altLang="en-US" sz="1400" b="1" dirty="0" err="1"/>
              <a:t>상단부</a:t>
            </a:r>
            <a:r>
              <a:rPr lang="en-US" altLang="ko-KR" sz="1400" b="1" dirty="0"/>
              <a:t>(</a:t>
            </a:r>
            <a:r>
              <a:rPr lang="ko-KR" altLang="en-US" sz="1400" b="1" dirty="0" err="1"/>
              <a:t>수완동</a:t>
            </a:r>
            <a:r>
              <a:rPr lang="en-US" altLang="ko-KR" sz="1400" b="1" dirty="0"/>
              <a:t>) </a:t>
            </a:r>
            <a:r>
              <a:rPr lang="ko-KR" altLang="en-US" sz="1400" b="1" dirty="0"/>
              <a:t>▶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북구를 제외한</a:t>
            </a:r>
            <a:r>
              <a:rPr lang="en-US" altLang="ko-KR" sz="1400" b="1" dirty="0"/>
              <a:t> </a:t>
            </a:r>
            <a:r>
              <a:rPr lang="ko-KR" altLang="en-US" sz="1400" b="1" dirty="0"/>
              <a:t>모든 루트가 </a:t>
            </a:r>
            <a:endParaRPr lang="en-US" altLang="ko-KR" sz="1400" b="1" dirty="0"/>
          </a:p>
          <a:p>
            <a:pPr algn="ctr">
              <a:lnSpc>
                <a:spcPct val="150000"/>
              </a:lnSpc>
            </a:pPr>
            <a:r>
              <a:rPr lang="ko-KR" altLang="en-US" sz="1400" b="1" dirty="0" err="1"/>
              <a:t>운남동과</a:t>
            </a:r>
            <a:r>
              <a:rPr lang="ko-KR" altLang="en-US" sz="1400" b="1" dirty="0"/>
              <a:t> 우산동을 경유</a:t>
            </a:r>
            <a:endParaRPr lang="en-US" altLang="ko-KR" sz="1400" b="1" dirty="0"/>
          </a:p>
          <a:p>
            <a:pPr algn="ctr">
              <a:lnSpc>
                <a:spcPct val="150000"/>
              </a:lnSpc>
            </a:pPr>
            <a:endParaRPr lang="en-US" altLang="ko-KR" sz="1400" b="1" dirty="0"/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0000"/>
                </a:solidFill>
              </a:rPr>
              <a:t>즉</a:t>
            </a:r>
            <a:r>
              <a:rPr lang="en-US" altLang="ko-KR" b="1" dirty="0">
                <a:solidFill>
                  <a:srgbClr val="FF0000"/>
                </a:solidFill>
              </a:rPr>
              <a:t>, </a:t>
            </a:r>
            <a:r>
              <a:rPr lang="ko-KR" altLang="en-US" b="1" dirty="0" err="1">
                <a:solidFill>
                  <a:srgbClr val="FF0000"/>
                </a:solidFill>
              </a:rPr>
              <a:t>운남동</a:t>
            </a:r>
            <a:r>
              <a:rPr lang="en-US" altLang="ko-KR" b="1" dirty="0">
                <a:solidFill>
                  <a:srgbClr val="FF0000"/>
                </a:solidFill>
              </a:rPr>
              <a:t> </a:t>
            </a:r>
            <a:r>
              <a:rPr lang="ko-KR" altLang="en-US" b="1" dirty="0">
                <a:solidFill>
                  <a:srgbClr val="FF0000"/>
                </a:solidFill>
              </a:rPr>
              <a:t>우산동은 </a:t>
            </a:r>
            <a:endParaRPr lang="en-US" altLang="ko-KR" b="1" dirty="0">
              <a:solidFill>
                <a:srgbClr val="FF0000"/>
              </a:solidFill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solidFill>
                  <a:srgbClr val="FF0000"/>
                </a:solidFill>
              </a:rPr>
              <a:t>광산구 전체에 영향을 받는다</a:t>
            </a:r>
            <a:endParaRPr lang="en-US" altLang="ko-KR" b="1" dirty="0">
              <a:solidFill>
                <a:srgbClr val="FF0000"/>
              </a:solidFill>
            </a:endParaRPr>
          </a:p>
          <a:p>
            <a:pPr algn="ctr">
              <a:lnSpc>
                <a:spcPct val="150000"/>
              </a:lnSpc>
            </a:pPr>
            <a:endParaRPr lang="en-US" altLang="ko-KR" sz="1100" b="1" dirty="0"/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CDC03837-0E62-4A9D-B33F-5C0FDF7DC66F}"/>
              </a:ext>
            </a:extLst>
          </p:cNvPr>
          <p:cNvSpPr txBox="1"/>
          <p:nvPr/>
        </p:nvSpPr>
        <p:spPr>
          <a:xfrm>
            <a:off x="6372136" y="1842972"/>
            <a:ext cx="5770928" cy="6970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400" b="1" dirty="0"/>
              <a:t>광산구를 세로로 </a:t>
            </a:r>
            <a:r>
              <a:rPr lang="en-US" altLang="ko-KR" sz="1400" b="1" dirty="0"/>
              <a:t>3</a:t>
            </a:r>
            <a:r>
              <a:rPr lang="ko-KR" altLang="en-US" sz="1400" b="1" dirty="0"/>
              <a:t>등분</a:t>
            </a:r>
            <a:r>
              <a:rPr lang="en-US" altLang="ko-KR" sz="1400" b="1" dirty="0"/>
              <a:t> </a:t>
            </a:r>
          </a:p>
          <a:p>
            <a:pPr algn="ctr">
              <a:lnSpc>
                <a:spcPct val="150000"/>
              </a:lnSpc>
            </a:pPr>
            <a:r>
              <a:rPr lang="ko-KR" altLang="en-US" sz="1400" dirty="0" err="1"/>
              <a:t>상단부</a:t>
            </a:r>
            <a:r>
              <a:rPr lang="en-US" altLang="ko-KR" sz="1400" dirty="0"/>
              <a:t>(</a:t>
            </a:r>
            <a:r>
              <a:rPr lang="ko-KR" altLang="en-US" sz="1400" dirty="0" err="1"/>
              <a:t>수완동</a:t>
            </a:r>
            <a:r>
              <a:rPr lang="en-US" altLang="ko-KR" sz="1400" dirty="0"/>
              <a:t>) / </a:t>
            </a:r>
            <a:r>
              <a:rPr lang="ko-KR" altLang="en-US" sz="1400" dirty="0" err="1"/>
              <a:t>중단부</a:t>
            </a:r>
            <a:r>
              <a:rPr lang="en-US" altLang="ko-KR" sz="1400" dirty="0"/>
              <a:t>(</a:t>
            </a:r>
            <a:r>
              <a:rPr lang="ko-KR" altLang="en-US" sz="1400" dirty="0" err="1"/>
              <a:t>운남동</a:t>
            </a:r>
            <a:r>
              <a:rPr lang="en-US" altLang="ko-KR" sz="1400" dirty="0"/>
              <a:t>,</a:t>
            </a:r>
            <a:r>
              <a:rPr lang="ko-KR" altLang="en-US" sz="1400" dirty="0" err="1"/>
              <a:t>우산동</a:t>
            </a:r>
            <a:r>
              <a:rPr lang="en-US" altLang="ko-KR" sz="1400" dirty="0"/>
              <a:t>) / </a:t>
            </a:r>
            <a:r>
              <a:rPr lang="ko-KR" altLang="en-US" sz="1400" dirty="0"/>
              <a:t>하단부</a:t>
            </a:r>
            <a:r>
              <a:rPr lang="en-US" altLang="ko-KR" sz="1400" dirty="0"/>
              <a:t>(</a:t>
            </a:r>
            <a:r>
              <a:rPr lang="ko-KR" altLang="en-US" sz="1400" dirty="0"/>
              <a:t>송정</a:t>
            </a:r>
            <a:r>
              <a:rPr lang="en-US" altLang="ko-KR" sz="1400" dirty="0"/>
              <a:t>)</a:t>
            </a:r>
            <a:endParaRPr lang="ko-KR" altLang="en-US" sz="2000" dirty="0"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3F1575F1-F667-4CA9-AF45-60F4CE1A6FC6}"/>
              </a:ext>
            </a:extLst>
          </p:cNvPr>
          <p:cNvSpPr txBox="1"/>
          <p:nvPr/>
        </p:nvSpPr>
        <p:spPr>
          <a:xfrm>
            <a:off x="201756" y="1406843"/>
            <a:ext cx="416605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▶ </a:t>
            </a:r>
            <a:r>
              <a:rPr lang="ko-KR" altLang="en-US" b="1" dirty="0" err="1"/>
              <a:t>우산동</a:t>
            </a:r>
            <a:r>
              <a:rPr lang="ko-KR" altLang="en-US" b="1" dirty="0"/>
              <a:t> </a:t>
            </a:r>
            <a:r>
              <a:rPr lang="en-US" altLang="ko-KR" b="1" dirty="0"/>
              <a:t>/ </a:t>
            </a:r>
            <a:r>
              <a:rPr lang="ko-KR" altLang="en-US" b="1" dirty="0" err="1"/>
              <a:t>운남동이</a:t>
            </a:r>
            <a:r>
              <a:rPr lang="ko-KR" altLang="en-US" b="1" dirty="0"/>
              <a:t> 두드러지는 이유 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="" xmlns:a16="http://schemas.microsoft.com/office/drawing/2014/main" id="{96775F47-5A98-4984-BAC4-76C50C5667C5}"/>
              </a:ext>
            </a:extLst>
          </p:cNvPr>
          <p:cNvSpPr/>
          <p:nvPr/>
        </p:nvSpPr>
        <p:spPr>
          <a:xfrm>
            <a:off x="2927648" y="6404340"/>
            <a:ext cx="3597460" cy="33361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1200" dirty="0"/>
              <a:t>네이버 지도로 최단버스노선 </a:t>
            </a:r>
            <a:r>
              <a:rPr lang="en-US" altLang="ko-KR" sz="1200" dirty="0"/>
              <a:t>+ </a:t>
            </a:r>
            <a:r>
              <a:rPr lang="ko-KR" altLang="en-US" sz="1200" dirty="0"/>
              <a:t>자동차 경로</a:t>
            </a:r>
            <a:r>
              <a:rPr lang="en-US" altLang="ko-KR" sz="1200" dirty="0"/>
              <a:t> </a:t>
            </a:r>
            <a:r>
              <a:rPr lang="ko-KR" altLang="en-US" sz="1200" dirty="0"/>
              <a:t>분석 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38722271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="" xmlns:a16="http://schemas.microsoft.com/office/drawing/2014/main" id="{325B7535-760F-4F05-A80D-2F2BD1008EEA}"/>
              </a:ext>
            </a:extLst>
          </p:cNvPr>
          <p:cNvSpPr/>
          <p:nvPr/>
        </p:nvSpPr>
        <p:spPr>
          <a:xfrm>
            <a:off x="0" y="2464339"/>
            <a:ext cx="12192000" cy="2592288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65548F7A-BD40-4C57-AEB9-0E9326E64093}"/>
              </a:ext>
            </a:extLst>
          </p:cNvPr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0D2618B0-BCE8-4BD7-8632-8FD9BDCD199F}"/>
              </a:ext>
            </a:extLst>
          </p:cNvPr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02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293F8FA8-12E2-4980-B6E9-6CAD414E4409}"/>
              </a:ext>
            </a:extLst>
          </p:cNvPr>
          <p:cNvSpPr txBox="1"/>
          <p:nvPr/>
        </p:nvSpPr>
        <p:spPr>
          <a:xfrm>
            <a:off x="913477" y="227152"/>
            <a:ext cx="30588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tx2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분석 과정 및 결과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="" xmlns:a16="http://schemas.microsoft.com/office/drawing/2014/main" id="{EFFB8072-32AA-49B0-850D-EEBF14E56358}"/>
              </a:ext>
            </a:extLst>
          </p:cNvPr>
          <p:cNvSpPr txBox="1"/>
          <p:nvPr/>
        </p:nvSpPr>
        <p:spPr>
          <a:xfrm>
            <a:off x="913477" y="682093"/>
            <a:ext cx="28280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①QGIS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유동인구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/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인구 분석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="" xmlns:a16="http://schemas.microsoft.com/office/drawing/2014/main" id="{24FB52CB-3657-404E-877A-1372B0FA6802}"/>
              </a:ext>
            </a:extLst>
          </p:cNvPr>
          <p:cNvSpPr/>
          <p:nvPr/>
        </p:nvSpPr>
        <p:spPr>
          <a:xfrm>
            <a:off x="0" y="3203407"/>
            <a:ext cx="12192000" cy="111415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400" dirty="0">
                <a:latin typeface="HY견고딕" panose="02030600000101010101" pitchFamily="18" charset="-127"/>
                <a:ea typeface="HY견고딕" panose="02030600000101010101" pitchFamily="18" charset="-127"/>
              </a:rPr>
              <a:t>모든 </a:t>
            </a:r>
            <a:r>
              <a:rPr lang="ko-KR" altLang="en-US" sz="2400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시각화된</a:t>
            </a:r>
            <a:r>
              <a:rPr lang="ko-KR" altLang="en-US" sz="2400" dirty="0">
                <a:latin typeface="HY견고딕" panose="02030600000101010101" pitchFamily="18" charset="-127"/>
                <a:ea typeface="HY견고딕" panose="02030600000101010101" pitchFamily="18" charset="-127"/>
              </a:rPr>
              <a:t> 지역이 중복지역에 영향을 받음</a:t>
            </a:r>
            <a:endParaRPr lang="en-US" altLang="ko-KR" sz="24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400" dirty="0">
                <a:latin typeface="HY견고딕" panose="02030600000101010101" pitchFamily="18" charset="-127"/>
                <a:ea typeface="HY견고딕" panose="02030600000101010101" pitchFamily="18" charset="-127"/>
              </a:rPr>
              <a:t>-&gt; </a:t>
            </a:r>
            <a:r>
              <a:rPr lang="ko-KR" altLang="en-US" sz="2400" dirty="0">
                <a:latin typeface="HY견고딕" panose="02030600000101010101" pitchFamily="18" charset="-127"/>
                <a:ea typeface="HY견고딕" panose="02030600000101010101" pitchFamily="18" charset="-127"/>
              </a:rPr>
              <a:t>중복지역과 그 인근지역을 위주로 분석하여 결정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76F810CD-FB5B-4DD3-809F-A3F1C0A4A74D}"/>
              </a:ext>
            </a:extLst>
          </p:cNvPr>
          <p:cNvSpPr/>
          <p:nvPr/>
        </p:nvSpPr>
        <p:spPr>
          <a:xfrm>
            <a:off x="353463" y="2276872"/>
            <a:ext cx="3948046" cy="648072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/>
              <a:t>인구 </a:t>
            </a:r>
            <a:r>
              <a:rPr lang="en-US" altLang="ko-KR" sz="2000" b="1" dirty="0"/>
              <a:t>/ </a:t>
            </a:r>
            <a:r>
              <a:rPr lang="ko-KR" altLang="en-US" sz="2000" b="1" dirty="0"/>
              <a:t>유동데이터 분석결과</a:t>
            </a:r>
          </a:p>
        </p:txBody>
      </p:sp>
    </p:spTree>
    <p:extLst>
      <p:ext uri="{BB962C8B-B14F-4D97-AF65-F5344CB8AC3E}">
        <p14:creationId xmlns:p14="http://schemas.microsoft.com/office/powerpoint/2010/main" val="2436478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B314CD00-19A7-468C-9A95-8946728071CA}"/>
              </a:ext>
            </a:extLst>
          </p:cNvPr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56FC9A96-9772-49D9-A674-689523304D36}"/>
              </a:ext>
            </a:extLst>
          </p:cNvPr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02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68CCEF6D-41B7-4EA8-9004-49ACD7169685}"/>
              </a:ext>
            </a:extLst>
          </p:cNvPr>
          <p:cNvSpPr txBox="1"/>
          <p:nvPr/>
        </p:nvSpPr>
        <p:spPr>
          <a:xfrm>
            <a:off x="913477" y="227152"/>
            <a:ext cx="30588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tx2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분석 과정 및 결과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23AC928C-A3A2-4C21-A0AF-74003B52BAEE}"/>
              </a:ext>
            </a:extLst>
          </p:cNvPr>
          <p:cNvSpPr txBox="1"/>
          <p:nvPr/>
        </p:nvSpPr>
        <p:spPr>
          <a:xfrm>
            <a:off x="913477" y="696972"/>
            <a:ext cx="13484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②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버스 분석</a:t>
            </a:r>
          </a:p>
        </p:txBody>
      </p:sp>
      <p:pic>
        <p:nvPicPr>
          <p:cNvPr id="52" name="그림 51">
            <a:extLst>
              <a:ext uri="{FF2B5EF4-FFF2-40B4-BE49-F238E27FC236}">
                <a16:creationId xmlns="" xmlns:a16="http://schemas.microsoft.com/office/drawing/2014/main" id="{54494E90-5CED-4414-B739-CA5FC0579B0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5612" r="79227" b="8708"/>
          <a:stretch/>
        </p:blipFill>
        <p:spPr>
          <a:xfrm>
            <a:off x="4919424" y="2428583"/>
            <a:ext cx="1830308" cy="3255151"/>
          </a:xfrm>
          <a:prstGeom prst="rect">
            <a:avLst/>
          </a:prstGeom>
        </p:spPr>
      </p:pic>
      <p:pic>
        <p:nvPicPr>
          <p:cNvPr id="53" name="그림 52">
            <a:extLst>
              <a:ext uri="{FF2B5EF4-FFF2-40B4-BE49-F238E27FC236}">
                <a16:creationId xmlns="" xmlns:a16="http://schemas.microsoft.com/office/drawing/2014/main" id="{8594D605-F293-4E83-A848-3458BEFA253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6323" r="50390" b="9634"/>
          <a:stretch/>
        </p:blipFill>
        <p:spPr>
          <a:xfrm>
            <a:off x="211549" y="2714461"/>
            <a:ext cx="3932139" cy="2855337"/>
          </a:xfrm>
          <a:prstGeom prst="rect">
            <a:avLst/>
          </a:prstGeom>
        </p:spPr>
      </p:pic>
      <p:sp>
        <p:nvSpPr>
          <p:cNvPr id="56" name="TextBox 55">
            <a:extLst>
              <a:ext uri="{FF2B5EF4-FFF2-40B4-BE49-F238E27FC236}">
                <a16:creationId xmlns="" xmlns:a16="http://schemas.microsoft.com/office/drawing/2014/main" id="{32EF17AC-FED4-4481-B3B5-ADA2CE7F8A91}"/>
              </a:ext>
            </a:extLst>
          </p:cNvPr>
          <p:cNvSpPr txBox="1"/>
          <p:nvPr/>
        </p:nvSpPr>
        <p:spPr>
          <a:xfrm>
            <a:off x="1613260" y="1429577"/>
            <a:ext cx="4001186" cy="40011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 err="1">
                <a:latin typeface="HY견고딕" panose="02030600000101010101" pitchFamily="18" charset="-127"/>
                <a:ea typeface="HY견고딕" panose="02030600000101010101" pitchFamily="18" charset="-127"/>
              </a:rPr>
              <a:t>동별</a:t>
            </a:r>
            <a:r>
              <a:rPr lang="ko-KR" altLang="en-US" sz="2000" b="1" dirty="0">
                <a:latin typeface="HY견고딕" panose="02030600000101010101" pitchFamily="18" charset="-127"/>
                <a:ea typeface="HY견고딕" panose="02030600000101010101" pitchFamily="18" charset="-127"/>
              </a:rPr>
              <a:t> 버스 정보 분석</a:t>
            </a:r>
          </a:p>
        </p:txBody>
      </p:sp>
      <p:sp>
        <p:nvSpPr>
          <p:cNvPr id="58" name="TextBox 57">
            <a:extLst>
              <a:ext uri="{FF2B5EF4-FFF2-40B4-BE49-F238E27FC236}">
                <a16:creationId xmlns="" xmlns:a16="http://schemas.microsoft.com/office/drawing/2014/main" id="{8B5DB831-4636-4713-952D-AD24BA6118CE}"/>
              </a:ext>
            </a:extLst>
          </p:cNvPr>
          <p:cNvSpPr txBox="1"/>
          <p:nvPr/>
        </p:nvSpPr>
        <p:spPr>
          <a:xfrm>
            <a:off x="157656" y="2286882"/>
            <a:ext cx="265489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400" b="1" dirty="0"/>
              <a:t>[</a:t>
            </a:r>
            <a:r>
              <a:rPr lang="ko-KR" altLang="en-US" sz="1400" b="1" dirty="0"/>
              <a:t>광주광역시 버스 정류장 정보</a:t>
            </a:r>
            <a:r>
              <a:rPr lang="en-US" altLang="ko-KR" sz="1400" b="1" dirty="0"/>
              <a:t>]</a:t>
            </a:r>
            <a:endParaRPr lang="ko-KR" altLang="en-US" sz="1400" b="1" dirty="0"/>
          </a:p>
        </p:txBody>
      </p:sp>
      <p:sp>
        <p:nvSpPr>
          <p:cNvPr id="2" name="TextBox 1">
            <a:extLst>
              <a:ext uri="{FF2B5EF4-FFF2-40B4-BE49-F238E27FC236}">
                <a16:creationId xmlns="" xmlns:a16="http://schemas.microsoft.com/office/drawing/2014/main" id="{D79CA324-94B3-4ABA-8CEB-44163352FF1E}"/>
              </a:ext>
            </a:extLst>
          </p:cNvPr>
          <p:cNvSpPr txBox="1"/>
          <p:nvPr/>
        </p:nvSpPr>
        <p:spPr>
          <a:xfrm>
            <a:off x="4273765" y="3307843"/>
            <a:ext cx="82128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/>
              <a:t>정제</a:t>
            </a:r>
          </a:p>
        </p:txBody>
      </p:sp>
      <p:sp>
        <p:nvSpPr>
          <p:cNvPr id="3" name="이등변 삼각형 2">
            <a:extLst>
              <a:ext uri="{FF2B5EF4-FFF2-40B4-BE49-F238E27FC236}">
                <a16:creationId xmlns="" xmlns:a16="http://schemas.microsoft.com/office/drawing/2014/main" id="{5EE39709-87B8-4CF4-A000-4FC5BF137C1E}"/>
              </a:ext>
            </a:extLst>
          </p:cNvPr>
          <p:cNvSpPr/>
          <p:nvPr/>
        </p:nvSpPr>
        <p:spPr>
          <a:xfrm rot="5400000">
            <a:off x="4365308" y="3847119"/>
            <a:ext cx="369334" cy="268625"/>
          </a:xfrm>
          <a:prstGeom prst="triangle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4" name="그림 23">
            <a:extLst>
              <a:ext uri="{FF2B5EF4-FFF2-40B4-BE49-F238E27FC236}">
                <a16:creationId xmlns="" xmlns:a16="http://schemas.microsoft.com/office/drawing/2014/main" id="{0A2BB17F-B7B6-4651-8B92-165062B8A22D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9828" t="14707" r="7537" b="10370"/>
          <a:stretch/>
        </p:blipFill>
        <p:spPr>
          <a:xfrm>
            <a:off x="7320136" y="1244827"/>
            <a:ext cx="4486151" cy="260294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5" name="그림 24">
            <a:extLst>
              <a:ext uri="{FF2B5EF4-FFF2-40B4-BE49-F238E27FC236}">
                <a16:creationId xmlns="" xmlns:a16="http://schemas.microsoft.com/office/drawing/2014/main" id="{5E1C2FB1-BB39-4A2C-BA6D-557EA1883D23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20283" t="16219" r="10421" b="11077"/>
          <a:stretch/>
        </p:blipFill>
        <p:spPr>
          <a:xfrm>
            <a:off x="7320136" y="4058723"/>
            <a:ext cx="4514515" cy="266429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7" name="TextBox 26">
            <a:extLst>
              <a:ext uri="{FF2B5EF4-FFF2-40B4-BE49-F238E27FC236}">
                <a16:creationId xmlns="" xmlns:a16="http://schemas.microsoft.com/office/drawing/2014/main" id="{3034C869-301C-4016-A4F4-3347A4E37D93}"/>
              </a:ext>
            </a:extLst>
          </p:cNvPr>
          <p:cNvSpPr txBox="1"/>
          <p:nvPr/>
        </p:nvSpPr>
        <p:spPr>
          <a:xfrm>
            <a:off x="7320136" y="1234216"/>
            <a:ext cx="1988045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ko-KR" altLang="en-US" sz="1400" b="1" dirty="0" err="1"/>
              <a:t>동별</a:t>
            </a:r>
            <a:r>
              <a:rPr lang="ko-KR" altLang="en-US" sz="1400" b="1" dirty="0"/>
              <a:t> </a:t>
            </a:r>
            <a:r>
              <a:rPr lang="ko-KR" altLang="en-US" sz="1400" b="1" dirty="0" err="1"/>
              <a:t>승하차</a:t>
            </a:r>
            <a:r>
              <a:rPr lang="ko-KR" altLang="en-US" sz="1400" b="1" dirty="0"/>
              <a:t> 인원 총계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="" xmlns:a16="http://schemas.microsoft.com/office/drawing/2014/main" id="{0FB526FF-EFC6-4A38-BDAC-6AB3EC73739F}"/>
              </a:ext>
            </a:extLst>
          </p:cNvPr>
          <p:cNvSpPr/>
          <p:nvPr/>
        </p:nvSpPr>
        <p:spPr>
          <a:xfrm>
            <a:off x="7320136" y="4056158"/>
            <a:ext cx="1871025" cy="307777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none">
            <a:spAutoFit/>
          </a:bodyPr>
          <a:lstStyle/>
          <a:p>
            <a:r>
              <a:rPr lang="ko-KR" altLang="en-US" sz="1400" b="1" dirty="0" err="1"/>
              <a:t>동별</a:t>
            </a:r>
            <a:r>
              <a:rPr lang="ko-KR" altLang="en-US" sz="1400" b="1" dirty="0"/>
              <a:t> 정류장 수 총계 </a:t>
            </a:r>
          </a:p>
        </p:txBody>
      </p:sp>
    </p:spTree>
    <p:extLst>
      <p:ext uri="{BB962C8B-B14F-4D97-AF65-F5344CB8AC3E}">
        <p14:creationId xmlns:p14="http://schemas.microsoft.com/office/powerpoint/2010/main" val="37141872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사각형: 둥근 모서리 6">
            <a:extLst>
              <a:ext uri="{FF2B5EF4-FFF2-40B4-BE49-F238E27FC236}">
                <a16:creationId xmlns="" xmlns:a16="http://schemas.microsoft.com/office/drawing/2014/main" id="{1AD0E51B-D3B5-4891-92F6-2FB2AAB16AFA}"/>
              </a:ext>
            </a:extLst>
          </p:cNvPr>
          <p:cNvSpPr/>
          <p:nvPr/>
        </p:nvSpPr>
        <p:spPr>
          <a:xfrm>
            <a:off x="911424" y="669262"/>
            <a:ext cx="10369152" cy="5864643"/>
          </a:xfrm>
          <a:prstGeom prst="roundRect">
            <a:avLst>
              <a:gd name="adj" fmla="val 5729"/>
            </a:avLst>
          </a:prstGeom>
          <a:noFill/>
          <a:ln w="5715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18" name="자유형 17"/>
          <p:cNvSpPr/>
          <p:nvPr/>
        </p:nvSpPr>
        <p:spPr>
          <a:xfrm>
            <a:off x="2380283" y="1316054"/>
            <a:ext cx="4139458" cy="796686"/>
          </a:xfrm>
          <a:custGeom>
            <a:avLst/>
            <a:gdLst>
              <a:gd name="connsiteX0" fmla="*/ 0 w 1715973"/>
              <a:gd name="connsiteY0" fmla="*/ 0 h 2104807"/>
              <a:gd name="connsiteX1" fmla="*/ 1715973 w 1715973"/>
              <a:gd name="connsiteY1" fmla="*/ 0 h 2104807"/>
              <a:gd name="connsiteX2" fmla="*/ 1715973 w 1715973"/>
              <a:gd name="connsiteY2" fmla="*/ 2104807 h 2104807"/>
              <a:gd name="connsiteX3" fmla="*/ 0 w 1715973"/>
              <a:gd name="connsiteY3" fmla="*/ 2104807 h 2104807"/>
              <a:gd name="connsiteX4" fmla="*/ 0 w 1715973"/>
              <a:gd name="connsiteY4" fmla="*/ 0 h 2104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5973" h="2104807">
                <a:moveTo>
                  <a:pt x="0" y="0"/>
                </a:moveTo>
                <a:lnTo>
                  <a:pt x="1715973" y="0"/>
                </a:lnTo>
                <a:lnTo>
                  <a:pt x="1715973" y="2104807"/>
                </a:lnTo>
                <a:lnTo>
                  <a:pt x="0" y="210480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6896" tIns="56896" rIns="56896" bIns="0" numCol="1" spcCol="1270" anchor="t" anchorCtr="0">
            <a:noAutofit/>
          </a:bodyPr>
          <a:lstStyle/>
          <a:p>
            <a:pPr lvl="0" algn="l" defTabSz="355600" rtl="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000" kern="12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주제 소개 및 선정배경</a:t>
            </a:r>
            <a:endParaRPr lang="en-US" altLang="ko-KR" sz="1200" kern="12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0" algn="l" defTabSz="355600" rtl="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400" kern="12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 </a:t>
            </a:r>
            <a:endParaRPr lang="en-US" altLang="ko-KR" sz="1400" kern="12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0" name="자유형 29"/>
          <p:cNvSpPr/>
          <p:nvPr/>
        </p:nvSpPr>
        <p:spPr>
          <a:xfrm>
            <a:off x="2376402" y="4825118"/>
            <a:ext cx="3594136" cy="477247"/>
          </a:xfrm>
          <a:custGeom>
            <a:avLst/>
            <a:gdLst>
              <a:gd name="connsiteX0" fmla="*/ 0 w 1715973"/>
              <a:gd name="connsiteY0" fmla="*/ 0 h 2104807"/>
              <a:gd name="connsiteX1" fmla="*/ 1715973 w 1715973"/>
              <a:gd name="connsiteY1" fmla="*/ 0 h 2104807"/>
              <a:gd name="connsiteX2" fmla="*/ 1715973 w 1715973"/>
              <a:gd name="connsiteY2" fmla="*/ 2104807 h 2104807"/>
              <a:gd name="connsiteX3" fmla="*/ 0 w 1715973"/>
              <a:gd name="connsiteY3" fmla="*/ 2104807 h 2104807"/>
              <a:gd name="connsiteX4" fmla="*/ 0 w 1715973"/>
              <a:gd name="connsiteY4" fmla="*/ 0 h 2104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5973" h="2104807">
                <a:moveTo>
                  <a:pt x="0" y="0"/>
                </a:moveTo>
                <a:lnTo>
                  <a:pt x="1715973" y="0"/>
                </a:lnTo>
                <a:lnTo>
                  <a:pt x="1715973" y="2104807"/>
                </a:lnTo>
                <a:lnTo>
                  <a:pt x="0" y="210480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6896" tIns="56896" rIns="56896" bIns="0" numCol="1" spcCol="1270" anchor="t" anchorCtr="0">
            <a:noAutofit/>
          </a:bodyPr>
          <a:lstStyle/>
          <a:p>
            <a:pPr lvl="0" algn="l" defTabSz="355600" rtl="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0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분석 과정 및 결과</a:t>
            </a:r>
            <a:endParaRPr lang="en-US" altLang="ko-KR" sz="1200" dirty="0">
              <a:solidFill>
                <a:schemeClr val="tx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31" name="자유형 30"/>
          <p:cNvSpPr/>
          <p:nvPr/>
        </p:nvSpPr>
        <p:spPr>
          <a:xfrm>
            <a:off x="2380283" y="3164953"/>
            <a:ext cx="4268099" cy="477283"/>
          </a:xfrm>
          <a:custGeom>
            <a:avLst/>
            <a:gdLst>
              <a:gd name="connsiteX0" fmla="*/ 0 w 1715973"/>
              <a:gd name="connsiteY0" fmla="*/ 0 h 2104807"/>
              <a:gd name="connsiteX1" fmla="*/ 1715973 w 1715973"/>
              <a:gd name="connsiteY1" fmla="*/ 0 h 2104807"/>
              <a:gd name="connsiteX2" fmla="*/ 1715973 w 1715973"/>
              <a:gd name="connsiteY2" fmla="*/ 2104807 h 2104807"/>
              <a:gd name="connsiteX3" fmla="*/ 0 w 1715973"/>
              <a:gd name="connsiteY3" fmla="*/ 2104807 h 2104807"/>
              <a:gd name="connsiteX4" fmla="*/ 0 w 1715973"/>
              <a:gd name="connsiteY4" fmla="*/ 0 h 210480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715973" h="2104807">
                <a:moveTo>
                  <a:pt x="0" y="0"/>
                </a:moveTo>
                <a:lnTo>
                  <a:pt x="1715973" y="0"/>
                </a:lnTo>
                <a:lnTo>
                  <a:pt x="1715973" y="2104807"/>
                </a:lnTo>
                <a:lnTo>
                  <a:pt x="0" y="2104807"/>
                </a:lnTo>
                <a:lnTo>
                  <a:pt x="0" y="0"/>
                </a:lnTo>
                <a:close/>
              </a:path>
            </a:pathLst>
          </a:custGeom>
        </p:spPr>
        <p:style>
          <a:lnRef idx="0">
            <a:schemeClr val="dk1">
              <a:alpha val="0"/>
              <a:hueOff val="0"/>
              <a:satOff val="0"/>
              <a:lumOff val="0"/>
              <a:alphaOff val="0"/>
            </a:schemeClr>
          </a:lnRef>
          <a:fillRef idx="0">
            <a:schemeClr val="lt1">
              <a:alpha val="0"/>
              <a:hueOff val="0"/>
              <a:satOff val="0"/>
              <a:lumOff val="0"/>
              <a:alphaOff val="0"/>
            </a:schemeClr>
          </a:fillRef>
          <a:effectRef idx="0">
            <a:schemeClr val="lt1">
              <a:alpha val="0"/>
              <a:hueOff val="0"/>
              <a:satOff val="0"/>
              <a:lumOff val="0"/>
              <a:alphaOff val="0"/>
            </a:schemeClr>
          </a:effectRef>
          <a:fontRef idx="minor">
            <a:schemeClr val="tx1">
              <a:hueOff val="0"/>
              <a:satOff val="0"/>
              <a:lumOff val="0"/>
              <a:alphaOff val="0"/>
            </a:schemeClr>
          </a:fontRef>
        </p:style>
        <p:txBody>
          <a:bodyPr spcFirstLastPara="0" vert="horz" wrap="square" lIns="56896" tIns="56896" rIns="56896" bIns="0" numCol="1" spcCol="1270" anchor="t" anchorCtr="0">
            <a:noAutofit/>
          </a:bodyPr>
          <a:lstStyle/>
          <a:p>
            <a:pPr lvl="0" algn="l" defTabSz="355600" rtl="0" latinLnBrk="1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2000" kern="12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기대 효과 및 활용방안</a:t>
            </a:r>
            <a:r>
              <a:rPr lang="en-US" altLang="ko-KR" sz="1200" kern="1200" dirty="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="" xmlns:a16="http://schemas.microsoft.com/office/drawing/2014/main" id="{9C888AB6-73DB-4C2A-8132-B4675EC156DB}"/>
              </a:ext>
            </a:extLst>
          </p:cNvPr>
          <p:cNvSpPr/>
          <p:nvPr/>
        </p:nvSpPr>
        <p:spPr>
          <a:xfrm>
            <a:off x="1796555" y="1283547"/>
            <a:ext cx="438763" cy="3996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1" name="TextBox 10">
            <a:extLst>
              <a:ext uri="{FF2B5EF4-FFF2-40B4-BE49-F238E27FC236}">
                <a16:creationId xmlns="" xmlns:a16="http://schemas.microsoft.com/office/drawing/2014/main" id="{0402D74C-AD56-47EE-8FD4-6BCC01087094}"/>
              </a:ext>
            </a:extLst>
          </p:cNvPr>
          <p:cNvSpPr txBox="1"/>
          <p:nvPr/>
        </p:nvSpPr>
        <p:spPr>
          <a:xfrm>
            <a:off x="1811369" y="1313915"/>
            <a:ext cx="500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latin typeface="+mn-ea"/>
              </a:rPr>
              <a:t>01</a:t>
            </a:r>
            <a:endParaRPr lang="ko-KR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4" name="직사각형 13">
            <a:extLst>
              <a:ext uri="{FF2B5EF4-FFF2-40B4-BE49-F238E27FC236}">
                <a16:creationId xmlns="" xmlns:a16="http://schemas.microsoft.com/office/drawing/2014/main" id="{7965ECB4-6267-418B-A0B4-3AF708B8BB3C}"/>
              </a:ext>
            </a:extLst>
          </p:cNvPr>
          <p:cNvSpPr/>
          <p:nvPr/>
        </p:nvSpPr>
        <p:spPr>
          <a:xfrm>
            <a:off x="1793606" y="3179851"/>
            <a:ext cx="438763" cy="3996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5" name="TextBox 14">
            <a:extLst>
              <a:ext uri="{FF2B5EF4-FFF2-40B4-BE49-F238E27FC236}">
                <a16:creationId xmlns="" xmlns:a16="http://schemas.microsoft.com/office/drawing/2014/main" id="{69638040-9666-46FA-93DF-88F9225ED196}"/>
              </a:ext>
            </a:extLst>
          </p:cNvPr>
          <p:cNvSpPr txBox="1"/>
          <p:nvPr/>
        </p:nvSpPr>
        <p:spPr>
          <a:xfrm>
            <a:off x="1808420" y="3210219"/>
            <a:ext cx="500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latin typeface="+mn-ea"/>
              </a:rPr>
              <a:t>02</a:t>
            </a:r>
            <a:endParaRPr lang="ko-KR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16" name="직사각형 15">
            <a:extLst>
              <a:ext uri="{FF2B5EF4-FFF2-40B4-BE49-F238E27FC236}">
                <a16:creationId xmlns="" xmlns:a16="http://schemas.microsoft.com/office/drawing/2014/main" id="{E21415D9-D1C7-46A6-A1B1-97BDF3A27E81}"/>
              </a:ext>
            </a:extLst>
          </p:cNvPr>
          <p:cNvSpPr/>
          <p:nvPr/>
        </p:nvSpPr>
        <p:spPr>
          <a:xfrm>
            <a:off x="1796555" y="4816081"/>
            <a:ext cx="438763" cy="399699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7" name="TextBox 16">
            <a:extLst>
              <a:ext uri="{FF2B5EF4-FFF2-40B4-BE49-F238E27FC236}">
                <a16:creationId xmlns="" xmlns:a16="http://schemas.microsoft.com/office/drawing/2014/main" id="{49C71221-BCB1-4EA5-BEF1-47397BB7BA21}"/>
              </a:ext>
            </a:extLst>
          </p:cNvPr>
          <p:cNvSpPr txBox="1"/>
          <p:nvPr/>
        </p:nvSpPr>
        <p:spPr>
          <a:xfrm>
            <a:off x="1811369" y="4846449"/>
            <a:ext cx="50076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>
                <a:solidFill>
                  <a:schemeClr val="bg1"/>
                </a:solidFill>
                <a:latin typeface="+mn-ea"/>
              </a:rPr>
              <a:t>03</a:t>
            </a:r>
            <a:endParaRPr lang="ko-KR" altLang="en-US" b="1" dirty="0">
              <a:solidFill>
                <a:schemeClr val="bg1"/>
              </a:solidFill>
              <a:latin typeface="+mn-ea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="" xmlns:a16="http://schemas.microsoft.com/office/drawing/2014/main" id="{20B47396-75E5-4AE6-A465-D1E209E129E3}"/>
              </a:ext>
            </a:extLst>
          </p:cNvPr>
          <p:cNvSpPr/>
          <p:nvPr/>
        </p:nvSpPr>
        <p:spPr>
          <a:xfrm>
            <a:off x="3129212" y="1700808"/>
            <a:ext cx="6096000" cy="957185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defTabSz="355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주제 선정 배경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0" defTabSz="355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주제 소개  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0" defTabSz="355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프로젝트 목적</a:t>
            </a:r>
            <a:endParaRPr lang="ko-KR" altLang="en-US" sz="1600" dirty="0"/>
          </a:p>
        </p:txBody>
      </p:sp>
      <p:sp>
        <p:nvSpPr>
          <p:cNvPr id="9" name="직사각형 8">
            <a:extLst>
              <a:ext uri="{FF2B5EF4-FFF2-40B4-BE49-F238E27FC236}">
                <a16:creationId xmlns="" xmlns:a16="http://schemas.microsoft.com/office/drawing/2014/main" id="{D6909A9D-CC19-4BE8-933A-3B908E5B5A77}"/>
              </a:ext>
            </a:extLst>
          </p:cNvPr>
          <p:cNvSpPr/>
          <p:nvPr/>
        </p:nvSpPr>
        <p:spPr>
          <a:xfrm>
            <a:off x="3129212" y="3613086"/>
            <a:ext cx="6096000" cy="621709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defTabSz="355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 기대 효과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0" defTabSz="355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활용 방안</a:t>
            </a:r>
            <a:endParaRPr lang="ko-KR" altLang="en-US" sz="1600" dirty="0"/>
          </a:p>
        </p:txBody>
      </p:sp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8D808DDF-60BB-407E-B3F1-715268BD10B6}"/>
              </a:ext>
            </a:extLst>
          </p:cNvPr>
          <p:cNvSpPr/>
          <p:nvPr/>
        </p:nvSpPr>
        <p:spPr>
          <a:xfrm>
            <a:off x="3175955" y="5319267"/>
            <a:ext cx="6096000" cy="957185"/>
          </a:xfrm>
          <a:prstGeom prst="rect">
            <a:avLst/>
          </a:prstGeom>
        </p:spPr>
        <p:txBody>
          <a:bodyPr>
            <a:spAutoFit/>
          </a:bodyPr>
          <a:lstStyle/>
          <a:p>
            <a:pPr lvl="0" defTabSz="355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활용 데이터</a:t>
            </a:r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및 순서도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0" defTabSz="355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데이터 분석 및 결과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  <a:p>
            <a:pPr lvl="0" defTabSz="3556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결론</a:t>
            </a:r>
            <a:endParaRPr lang="en-US" altLang="ko-KR" sz="1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796555" y="376874"/>
            <a:ext cx="1710243" cy="58477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ko-KR" sz="3200" dirty="0">
                <a:latin typeface="HY견고딕" panose="02030600000101010101" pitchFamily="18" charset="-127"/>
                <a:ea typeface="HY견고딕" panose="02030600000101010101" pitchFamily="18" charset="-127"/>
              </a:rPr>
              <a:t>INDEX</a:t>
            </a:r>
            <a:endParaRPr lang="ko-KR" altLang="en-US" sz="36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1026" name="Picture 2" descr="C:\Users\2016101111\Desktop\0501_03_05.png"/>
          <p:cNvPicPr>
            <a:picLocks noChangeAspect="1" noChangeArrowheads="1"/>
          </p:cNvPicPr>
          <p:nvPr/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76120" y="3356991"/>
            <a:ext cx="3771416" cy="31316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50809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B314CD00-19A7-468C-9A95-8946728071CA}"/>
              </a:ext>
            </a:extLst>
          </p:cNvPr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56FC9A96-9772-49D9-A674-689523304D36}"/>
              </a:ext>
            </a:extLst>
          </p:cNvPr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02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68CCEF6D-41B7-4EA8-9004-49ACD7169685}"/>
              </a:ext>
            </a:extLst>
          </p:cNvPr>
          <p:cNvSpPr txBox="1"/>
          <p:nvPr/>
        </p:nvSpPr>
        <p:spPr>
          <a:xfrm>
            <a:off x="913477" y="227152"/>
            <a:ext cx="30588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tx2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분석 과정 및 결과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23AC928C-A3A2-4C21-A0AF-74003B52BAEE}"/>
              </a:ext>
            </a:extLst>
          </p:cNvPr>
          <p:cNvSpPr txBox="1"/>
          <p:nvPr/>
        </p:nvSpPr>
        <p:spPr>
          <a:xfrm>
            <a:off x="913477" y="696972"/>
            <a:ext cx="13484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②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버스 분석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="" xmlns:a16="http://schemas.microsoft.com/office/drawing/2014/main" id="{60D63040-369D-4757-BEE1-A415EABACC4C}"/>
              </a:ext>
            </a:extLst>
          </p:cNvPr>
          <p:cNvSpPr txBox="1"/>
          <p:nvPr/>
        </p:nvSpPr>
        <p:spPr>
          <a:xfrm>
            <a:off x="5746432" y="4454343"/>
            <a:ext cx="5904656" cy="1706686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noFill/>
          </a:ln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endParaRPr lang="en-US" altLang="ko-KR" b="1" dirty="0">
              <a:latin typeface="+mn-ea"/>
            </a:endParaRPr>
          </a:p>
          <a:p>
            <a:pPr algn="ctr"/>
            <a:r>
              <a:rPr lang="ko-KR" altLang="en-US" b="1" dirty="0">
                <a:latin typeface="+mn-ea"/>
              </a:rPr>
              <a:t>해당 지역중 수완동의 </a:t>
            </a:r>
            <a:r>
              <a:rPr lang="ko-KR" altLang="en-US" b="1" dirty="0" err="1">
                <a:latin typeface="+mn-ea"/>
              </a:rPr>
              <a:t>승하차</a:t>
            </a:r>
            <a:r>
              <a:rPr lang="ko-KR" altLang="en-US" b="1" dirty="0">
                <a:latin typeface="+mn-ea"/>
              </a:rPr>
              <a:t> 비율 </a:t>
            </a:r>
            <a:r>
              <a:rPr lang="en-US" altLang="ko-KR" b="1" dirty="0">
                <a:latin typeface="+mn-ea"/>
              </a:rPr>
              <a:t>1</a:t>
            </a:r>
            <a:r>
              <a:rPr lang="ko-KR" altLang="en-US" b="1" dirty="0">
                <a:latin typeface="+mn-ea"/>
              </a:rPr>
              <a:t>위</a:t>
            </a:r>
            <a:endParaRPr lang="en-US" altLang="ko-KR" dirty="0"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dirty="0">
                <a:latin typeface="+mn-ea"/>
              </a:rPr>
              <a:t>  </a:t>
            </a:r>
            <a:r>
              <a:rPr lang="ko-KR" altLang="en-US" sz="1600" kern="0" dirty="0">
                <a:solidFill>
                  <a:srgbClr val="000000"/>
                </a:solidFill>
                <a:latin typeface="+mn-ea"/>
              </a:rPr>
              <a:t>인구수에 비해 </a:t>
            </a:r>
            <a:r>
              <a:rPr lang="ko-KR" altLang="en-US" sz="1600" kern="0" dirty="0" err="1">
                <a:solidFill>
                  <a:srgbClr val="000000"/>
                </a:solidFill>
                <a:latin typeface="+mn-ea"/>
              </a:rPr>
              <a:t>승하차</a:t>
            </a:r>
            <a:r>
              <a:rPr lang="ko-KR" altLang="en-US" sz="1600" kern="0" dirty="0">
                <a:solidFill>
                  <a:srgbClr val="000000"/>
                </a:solidFill>
                <a:latin typeface="+mn-ea"/>
              </a:rPr>
              <a:t> 수가 적다</a:t>
            </a:r>
            <a:endParaRPr lang="en-US" altLang="ko-KR" sz="1600" kern="0" dirty="0">
              <a:solidFill>
                <a:srgbClr val="000000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kern="0" dirty="0">
                <a:solidFill>
                  <a:srgbClr val="000000"/>
                </a:solidFill>
                <a:latin typeface="+mn-ea"/>
              </a:rPr>
              <a:t>   </a:t>
            </a:r>
            <a:r>
              <a:rPr lang="en-US" altLang="ko-KR" sz="1600" kern="0" dirty="0" err="1">
                <a:solidFill>
                  <a:srgbClr val="000000"/>
                </a:solidFill>
                <a:latin typeface="+mn-ea"/>
              </a:rPr>
              <a:t>버스</a:t>
            </a:r>
            <a:r>
              <a:rPr lang="en-US" altLang="ko-KR" sz="1600" kern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en-US" altLang="ko-KR" sz="1600" kern="0" dirty="0" err="1">
                <a:solidFill>
                  <a:srgbClr val="000000"/>
                </a:solidFill>
                <a:latin typeface="+mn-ea"/>
              </a:rPr>
              <a:t>이용률이</a:t>
            </a:r>
            <a:r>
              <a:rPr lang="en-US" altLang="ko-KR" sz="1600" kern="0" dirty="0">
                <a:solidFill>
                  <a:srgbClr val="000000"/>
                </a:solidFill>
                <a:latin typeface="+mn-ea"/>
              </a:rPr>
              <a:t> 낮</a:t>
            </a:r>
            <a:r>
              <a:rPr lang="ko-KR" altLang="en-US" sz="1600" kern="0" dirty="0">
                <a:solidFill>
                  <a:srgbClr val="000000"/>
                </a:solidFill>
                <a:latin typeface="+mn-ea"/>
              </a:rPr>
              <a:t>다</a:t>
            </a:r>
            <a:endParaRPr lang="en-US" altLang="ko-KR" sz="1600" kern="0" dirty="0">
              <a:solidFill>
                <a:srgbClr val="000000"/>
              </a:solidFill>
              <a:latin typeface="+mn-ea"/>
            </a:endParaRPr>
          </a:p>
          <a:p>
            <a:pPr>
              <a:lnSpc>
                <a:spcPct val="150000"/>
              </a:lnSpc>
            </a:pPr>
            <a:endParaRPr lang="en-US" altLang="ko-KR" sz="1600" dirty="0">
              <a:latin typeface="+mn-ea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="" xmlns:a16="http://schemas.microsoft.com/office/drawing/2014/main" id="{E17569BE-956B-4843-B70E-AB18658CF307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7856" y="1782880"/>
            <a:ext cx="4752529" cy="2160240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5" name="그림 24">
            <a:extLst>
              <a:ext uri="{FF2B5EF4-FFF2-40B4-BE49-F238E27FC236}">
                <a16:creationId xmlns="" xmlns:a16="http://schemas.microsoft.com/office/drawing/2014/main" id="{FF1FB5D0-ACDB-40B4-98E6-3C51CE33C9CC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7408" y="4259474"/>
            <a:ext cx="4752529" cy="2160240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2E562368-BE3A-460D-8014-4307AE2E3997}"/>
              </a:ext>
            </a:extLst>
          </p:cNvPr>
          <p:cNvSpPr/>
          <p:nvPr/>
        </p:nvSpPr>
        <p:spPr>
          <a:xfrm>
            <a:off x="5746432" y="1973751"/>
            <a:ext cx="5904656" cy="1614353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 w="19050"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endParaRPr lang="en-US" altLang="ko-KR" b="1" dirty="0"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latin typeface="+mn-ea"/>
              </a:rPr>
              <a:t>해당 지역중 수완동의 인구대비 정류장 비율이 </a:t>
            </a:r>
            <a:r>
              <a:rPr lang="en-US" altLang="ko-KR" b="1" dirty="0">
                <a:latin typeface="+mn-ea"/>
              </a:rPr>
              <a:t>1</a:t>
            </a:r>
            <a:r>
              <a:rPr lang="ko-KR" altLang="en-US" b="1" dirty="0">
                <a:latin typeface="+mn-ea"/>
              </a:rPr>
              <a:t>위</a:t>
            </a:r>
            <a:endParaRPr lang="en-US" altLang="ko-KR" kern="0" dirty="0">
              <a:solidFill>
                <a:srgbClr val="000000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kern="0" dirty="0">
                <a:solidFill>
                  <a:srgbClr val="000000"/>
                </a:solidFill>
                <a:latin typeface="+mn-ea"/>
              </a:rPr>
              <a:t>수완동이 인구에 비해 버스정류장 수가 적은 지역임</a:t>
            </a:r>
            <a:endParaRPr lang="en-US" altLang="ko-KR" sz="1600" kern="0" dirty="0">
              <a:solidFill>
                <a:srgbClr val="000000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endParaRPr lang="en-US" altLang="ko-KR" sz="1600" dirty="0">
              <a:latin typeface="+mn-ea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="" xmlns:a16="http://schemas.microsoft.com/office/drawing/2014/main" id="{9C597371-7064-4A89-AEB9-538CE622D225}"/>
              </a:ext>
            </a:extLst>
          </p:cNvPr>
          <p:cNvSpPr/>
          <p:nvPr/>
        </p:nvSpPr>
        <p:spPr>
          <a:xfrm>
            <a:off x="2191674" y="1083239"/>
            <a:ext cx="7109515" cy="523220"/>
          </a:xfrm>
          <a:prstGeom prst="rect">
            <a:avLst/>
          </a:prstGeom>
          <a:ln w="19050">
            <a:solidFill>
              <a:schemeClr val="accent6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lvl="1"/>
            <a:r>
              <a:rPr lang="en-US" altLang="ko-KR" sz="1400" b="1" dirty="0"/>
              <a:t>(</a:t>
            </a:r>
            <a:r>
              <a:rPr lang="ko-KR" altLang="en-US" sz="1400" b="1" dirty="0"/>
              <a:t>정류장 비율 </a:t>
            </a:r>
            <a:r>
              <a:rPr lang="en-US" altLang="ko-KR" sz="1400" b="1" dirty="0"/>
              <a:t>= </a:t>
            </a:r>
            <a:r>
              <a:rPr lang="ko-KR" altLang="en-US" sz="1400" b="1" dirty="0"/>
              <a:t>거주민 수</a:t>
            </a:r>
            <a:r>
              <a:rPr lang="en-US" altLang="ko-KR" sz="1400" b="1" dirty="0"/>
              <a:t>(</a:t>
            </a:r>
            <a:r>
              <a:rPr lang="ko-KR" altLang="en-US" sz="1400" b="1" dirty="0"/>
              <a:t>만 단위</a:t>
            </a:r>
            <a:r>
              <a:rPr lang="en-US" altLang="ko-KR" sz="1400" b="1" dirty="0"/>
              <a:t>)/</a:t>
            </a:r>
            <a:r>
              <a:rPr lang="ko-KR" altLang="en-US" sz="1400" b="1" dirty="0"/>
              <a:t>정류장 수</a:t>
            </a:r>
            <a:r>
              <a:rPr lang="en-US" altLang="ko-KR" sz="1400" b="1" dirty="0"/>
              <a:t>(</a:t>
            </a:r>
            <a:r>
              <a:rPr lang="ko-KR" altLang="en-US" sz="1400" b="1" dirty="0"/>
              <a:t>만 단위</a:t>
            </a:r>
            <a:r>
              <a:rPr lang="en-US" altLang="ko-KR" sz="1400" b="1" dirty="0"/>
              <a:t>) * 100)</a:t>
            </a:r>
            <a:endParaRPr lang="ko-KR" altLang="en-US" sz="1400" b="1" dirty="0"/>
          </a:p>
          <a:p>
            <a:pPr lvl="1"/>
            <a:r>
              <a:rPr lang="en-US" altLang="ko-KR" sz="1400" b="1" dirty="0"/>
              <a:t>(</a:t>
            </a:r>
            <a:r>
              <a:rPr lang="ko-KR" altLang="en-US" sz="1400" b="1" dirty="0" err="1"/>
              <a:t>승하차</a:t>
            </a:r>
            <a:r>
              <a:rPr lang="ko-KR" altLang="en-US" sz="1400" b="1" dirty="0"/>
              <a:t> 비율</a:t>
            </a:r>
            <a:r>
              <a:rPr lang="en-US" altLang="ko-KR" sz="1400" b="1" dirty="0"/>
              <a:t>(</a:t>
            </a:r>
            <a:r>
              <a:rPr lang="ko-KR" altLang="en-US" sz="1400" b="1" dirty="0"/>
              <a:t>버스 이용률</a:t>
            </a:r>
            <a:r>
              <a:rPr lang="en-US" altLang="ko-KR" sz="1400" b="1" dirty="0"/>
              <a:t>) = </a:t>
            </a:r>
            <a:r>
              <a:rPr lang="ko-KR" altLang="en-US" sz="1400" b="1" dirty="0"/>
              <a:t>거주민 수</a:t>
            </a:r>
            <a:r>
              <a:rPr lang="en-US" altLang="ko-KR" sz="1400" b="1" dirty="0"/>
              <a:t>(</a:t>
            </a:r>
            <a:r>
              <a:rPr lang="ko-KR" altLang="en-US" sz="1400" b="1" dirty="0"/>
              <a:t>만 단위</a:t>
            </a:r>
            <a:r>
              <a:rPr lang="en-US" altLang="ko-KR" sz="1400" b="1" dirty="0"/>
              <a:t>) / </a:t>
            </a:r>
            <a:r>
              <a:rPr lang="ko-KR" altLang="en-US" sz="1400" b="1" dirty="0" err="1"/>
              <a:t>승하차</a:t>
            </a:r>
            <a:r>
              <a:rPr lang="ko-KR" altLang="en-US" sz="1400" b="1" dirty="0"/>
              <a:t> 수</a:t>
            </a:r>
            <a:r>
              <a:rPr lang="en-US" altLang="ko-KR" sz="1400" b="1" dirty="0"/>
              <a:t>(</a:t>
            </a:r>
            <a:r>
              <a:rPr lang="ko-KR" altLang="en-US" sz="1400" b="1" dirty="0"/>
              <a:t>만 단위</a:t>
            </a:r>
            <a:r>
              <a:rPr lang="en-US" altLang="ko-KR" sz="1400" b="1" dirty="0"/>
              <a:t>) * 100)</a:t>
            </a:r>
            <a:r>
              <a:rPr lang="en-US" altLang="ko-KR" sz="1400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2952817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림 11">
            <a:extLst>
              <a:ext uri="{FF2B5EF4-FFF2-40B4-BE49-F238E27FC236}">
                <a16:creationId xmlns="" xmlns:a16="http://schemas.microsoft.com/office/drawing/2014/main" id="{5720E4DB-AB30-4E93-B3CC-60370DE4E05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10057" y="2636850"/>
            <a:ext cx="3131606" cy="1745749"/>
          </a:xfrm>
          <a:prstGeom prst="rect">
            <a:avLst/>
          </a:prstGeom>
        </p:spPr>
      </p:pic>
      <p:pic>
        <p:nvPicPr>
          <p:cNvPr id="1028" name="_x304545880" descr="EMB000033b00c0a">
            <a:extLst>
              <a:ext uri="{FF2B5EF4-FFF2-40B4-BE49-F238E27FC236}">
                <a16:creationId xmlns="" xmlns:a16="http://schemas.microsoft.com/office/drawing/2014/main" id="{2AE8BFC6-11B7-4B46-BDD9-F65B199E1E1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459" t="9573" b="7649"/>
          <a:stretch>
            <a:fillRect/>
          </a:stretch>
        </p:blipFill>
        <p:spPr bwMode="auto">
          <a:xfrm>
            <a:off x="966291" y="2468274"/>
            <a:ext cx="2953222" cy="265170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B314CD00-19A7-468C-9A95-8946728071CA}"/>
              </a:ext>
            </a:extLst>
          </p:cNvPr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56FC9A96-9772-49D9-A674-689523304D36}"/>
              </a:ext>
            </a:extLst>
          </p:cNvPr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02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68CCEF6D-41B7-4EA8-9004-49ACD7169685}"/>
              </a:ext>
            </a:extLst>
          </p:cNvPr>
          <p:cNvSpPr txBox="1"/>
          <p:nvPr/>
        </p:nvSpPr>
        <p:spPr>
          <a:xfrm>
            <a:off x="913477" y="227152"/>
            <a:ext cx="30588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tx2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분석 과정 및 결과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23AC928C-A3A2-4C21-A0AF-74003B52BAEE}"/>
              </a:ext>
            </a:extLst>
          </p:cNvPr>
          <p:cNvSpPr txBox="1"/>
          <p:nvPr/>
        </p:nvSpPr>
        <p:spPr>
          <a:xfrm>
            <a:off x="913477" y="696972"/>
            <a:ext cx="134844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② 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버스 분석</a:t>
            </a:r>
          </a:p>
        </p:txBody>
      </p:sp>
      <p:graphicFrame>
        <p:nvGraphicFramePr>
          <p:cNvPr id="6" name="표 5">
            <a:extLst>
              <a:ext uri="{FF2B5EF4-FFF2-40B4-BE49-F238E27FC236}">
                <a16:creationId xmlns="" xmlns:a16="http://schemas.microsoft.com/office/drawing/2014/main" id="{BDE83795-F929-4356-8A70-567750C7C912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775178" y="1763905"/>
          <a:ext cx="3597581" cy="365760"/>
        </p:xfrm>
        <a:graphic>
          <a:graphicData uri="http://schemas.openxmlformats.org/drawingml/2006/table">
            <a:tbl>
              <a:tblPr/>
              <a:tblGrid>
                <a:gridCol w="3597581">
                  <a:extLst>
                    <a:ext uri="{9D8B030D-6E8A-4147-A177-3AD203B41FA5}">
                      <a16:colId xmlns="" xmlns:a16="http://schemas.microsoft.com/office/drawing/2014/main" val="3866987153"/>
                    </a:ext>
                  </a:extLst>
                </a:gridCol>
              </a:tblGrid>
              <a:tr h="244555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5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교통 소외 점수 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= </a:t>
                      </a:r>
                      <a:r>
                        <a:rPr lang="ko-KR" altLang="en-US" sz="1200" u="sng" kern="0" spc="0" dirty="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ea typeface="함초롬바탕" panose="02030504000101010101" pitchFamily="18" charset="-127"/>
                        </a:rPr>
                        <a:t>∑</a:t>
                      </a:r>
                      <a:r>
                        <a:rPr lang="en-US" altLang="ko-KR" sz="1200" u="sng" kern="0" spc="0" dirty="0">
                          <a:solidFill>
                            <a:srgbClr val="000000"/>
                          </a:solidFill>
                          <a:effectLst/>
                          <a:uFill>
                            <a:solidFill>
                              <a:srgbClr val="000000"/>
                            </a:solidFill>
                          </a:uFill>
                          <a:latin typeface="함초롬바탕" panose="02030504000101010101" pitchFamily="18" charset="-127"/>
                        </a:rPr>
                        <a:t>(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해당 값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/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ea typeface="함초롬바탕" panose="02030504000101010101" pitchFamily="18" charset="-127"/>
                        </a:rPr>
                        <a:t>각 컬럼 최대값 </a:t>
                      </a:r>
                      <a:r>
                        <a:rPr lang="ko-KR" altLang="en-US" sz="12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* </a:t>
                      </a:r>
                      <a:r>
                        <a:rPr lang="en-US" altLang="ko-KR" sz="1200" kern="0" spc="0" dirty="0">
                          <a:solidFill>
                            <a:srgbClr val="000000"/>
                          </a:solidFill>
                          <a:effectLst/>
                          <a:latin typeface="함초롬바탕" panose="02030504000101010101" pitchFamily="18" charset="-127"/>
                        </a:rPr>
                        <a:t>100)</a:t>
                      </a:r>
                      <a:endParaRPr lang="ko-KR" altLang="en-US" sz="1000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1585495575"/>
                  </a:ext>
                </a:extLst>
              </a:tr>
            </a:tbl>
          </a:graphicData>
        </a:graphic>
      </p:graphicFrame>
      <p:sp>
        <p:nvSpPr>
          <p:cNvPr id="8" name="Rectangle 1">
            <a:extLst>
              <a:ext uri="{FF2B5EF4-FFF2-40B4-BE49-F238E27FC236}">
                <a16:creationId xmlns="" xmlns:a16="http://schemas.microsoft.com/office/drawing/2014/main" id="{A6BCFB75-E7A2-4D87-83D8-2098ABB448B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07328" y="1277674"/>
            <a:ext cx="4591321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ko-KR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함초롬바탕" panose="02030504000101010101" pitchFamily="18" charset="-127"/>
              </a:rPr>
              <a:t>정류장 비율과 버스 이용 비율을 바탕으로 교통 소외 점수를 </a:t>
            </a:r>
            <a:r>
              <a:rPr lang="ko-KR" altLang="en-US" sz="1200" dirty="0">
                <a:solidFill>
                  <a:srgbClr val="000000"/>
                </a:solidFill>
                <a:ea typeface="함초롬바탕" panose="02030504000101010101" pitchFamily="18" charset="-127"/>
              </a:rPr>
              <a:t>부여</a:t>
            </a:r>
            <a:r>
              <a:rPr kumimoji="0" lang="en-US" altLang="ko-KR" sz="1200" b="0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  <a:ea typeface="함초롬바탕" panose="02030504000101010101" pitchFamily="18" charset="-127"/>
              </a:rPr>
              <a:t>, </a:t>
            </a:r>
            <a:endParaRPr kumimoji="0" lang="en-US" altLang="ko-KR" sz="1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9" name="Rectangle 3">
            <a:extLst>
              <a:ext uri="{FF2B5EF4-FFF2-40B4-BE49-F238E27FC236}">
                <a16:creationId xmlns="" xmlns:a16="http://schemas.microsoft.com/office/drawing/2014/main" id="{9A8E2188-E35B-487F-A260-2EC8EF309D6F}"/>
              </a:ext>
            </a:extLst>
          </p:cNvPr>
          <p:cNvSpPr>
            <a:spLocks noChangeArrowheads="1"/>
          </p:cNvSpPr>
          <p:nvPr/>
        </p:nvSpPr>
        <p:spPr bwMode="auto">
          <a:xfrm>
            <a:off x="1917356" y="2333129"/>
            <a:ext cx="1571264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8674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8674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8674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8674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8674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8674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8674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8674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8674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67400" algn="r"/>
              </a:tabLst>
            </a:pPr>
            <a:r>
              <a:rPr kumimoji="0" lang="ko-KR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함초롬바탕" panose="02030504000101010101" pitchFamily="18" charset="-127"/>
              </a:rPr>
              <a:t>교통 소외 점수 분석표</a:t>
            </a:r>
            <a:endParaRPr kumimoji="0" lang="ko-KR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grpSp>
        <p:nvGrpSpPr>
          <p:cNvPr id="10" name="그룹 9">
            <a:extLst>
              <a:ext uri="{FF2B5EF4-FFF2-40B4-BE49-F238E27FC236}">
                <a16:creationId xmlns="" xmlns:a16="http://schemas.microsoft.com/office/drawing/2014/main" id="{88B58B57-DFA3-4E27-A55E-C593A4EE9CB9}"/>
              </a:ext>
            </a:extLst>
          </p:cNvPr>
          <p:cNvGrpSpPr/>
          <p:nvPr/>
        </p:nvGrpSpPr>
        <p:grpSpPr>
          <a:xfrm>
            <a:off x="9480376" y="1606759"/>
            <a:ext cx="1288826" cy="2497138"/>
            <a:chOff x="5317154" y="3914166"/>
            <a:chExt cx="1288826" cy="2497138"/>
          </a:xfrm>
        </p:grpSpPr>
        <p:pic>
          <p:nvPicPr>
            <p:cNvPr id="1026" name="_x57227160" descr="EMB000033b00bea">
              <a:extLst>
                <a:ext uri="{FF2B5EF4-FFF2-40B4-BE49-F238E27FC236}">
                  <a16:creationId xmlns="" xmlns:a16="http://schemas.microsoft.com/office/drawing/2014/main" id="{0A92FCE3-F771-4408-B48B-8AC56F0C6415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87666" b="34215"/>
            <a:stretch/>
          </p:blipFill>
          <p:spPr bwMode="auto">
            <a:xfrm>
              <a:off x="5317154" y="3914166"/>
              <a:ext cx="654342" cy="24971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41" name="_x57227160" descr="EMB000033b00bea">
              <a:extLst>
                <a:ext uri="{FF2B5EF4-FFF2-40B4-BE49-F238E27FC236}">
                  <a16:creationId xmlns="" xmlns:a16="http://schemas.microsoft.com/office/drawing/2014/main" id="{CA3950D1-4C7D-4EF0-8230-F84C3BD04D7A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5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75005" r="12797" b="34215"/>
            <a:stretch/>
          </p:blipFill>
          <p:spPr bwMode="auto">
            <a:xfrm>
              <a:off x="5958842" y="3914166"/>
              <a:ext cx="647138" cy="24971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42" name="Rectangle 3">
            <a:extLst>
              <a:ext uri="{FF2B5EF4-FFF2-40B4-BE49-F238E27FC236}">
                <a16:creationId xmlns="" xmlns:a16="http://schemas.microsoft.com/office/drawing/2014/main" id="{0DBDE46F-6C5B-4FF8-AA28-924E58F30B6A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38105" y="2328343"/>
            <a:ext cx="1176925" cy="26161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tabLst>
                <a:tab pos="58674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tabLst>
                <a:tab pos="58674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tabLst>
                <a:tab pos="58674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tabLst>
                <a:tab pos="58674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tabLst>
                <a:tab pos="58674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tabLst>
                <a:tab pos="58674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tabLst>
                <a:tab pos="58674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tabLst>
                <a:tab pos="58674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tabLst>
                <a:tab pos="5867400" algn="r"/>
              </a:tabLs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>
                <a:tab pos="5867400" algn="r"/>
              </a:tabLst>
            </a:pPr>
            <a:r>
              <a:rPr kumimoji="0" lang="ko-KR" altLang="en-US" sz="1100" b="1" i="0" u="none" strike="noStrike" cap="none" normalizeH="0" baseline="0" dirty="0">
                <a:ln>
                  <a:noFill/>
                </a:ln>
                <a:solidFill>
                  <a:srgbClr val="000000"/>
                </a:solidFill>
                <a:effectLst/>
                <a:ea typeface="함초롬바탕" panose="02030504000101010101" pitchFamily="18" charset="-127"/>
              </a:rPr>
              <a:t>상관관계 </a:t>
            </a:r>
            <a:r>
              <a:rPr kumimoji="0" lang="ko-KR" altLang="en-US" sz="1100" b="1" i="0" u="none" strike="noStrike" cap="none" normalizeH="0" baseline="0" dirty="0" err="1">
                <a:ln>
                  <a:noFill/>
                </a:ln>
                <a:solidFill>
                  <a:srgbClr val="000000"/>
                </a:solidFill>
                <a:effectLst/>
                <a:ea typeface="함초롬바탕" panose="02030504000101010101" pitchFamily="18" charset="-127"/>
              </a:rPr>
              <a:t>히트맵</a:t>
            </a:r>
            <a:endParaRPr kumimoji="0" lang="ko-KR" altLang="en-US" sz="800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6" name="직사각형 35">
            <a:extLst>
              <a:ext uri="{FF2B5EF4-FFF2-40B4-BE49-F238E27FC236}">
                <a16:creationId xmlns="" xmlns:a16="http://schemas.microsoft.com/office/drawing/2014/main" id="{C3662572-B968-4061-9D72-534C58DCE736}"/>
              </a:ext>
            </a:extLst>
          </p:cNvPr>
          <p:cNvSpPr/>
          <p:nvPr/>
        </p:nvSpPr>
        <p:spPr>
          <a:xfrm>
            <a:off x="8745968" y="4405811"/>
            <a:ext cx="258115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539750" marR="0" indent="-539750" algn="ctr" fontAlgn="base" latinLnBrk="0">
              <a:spcBef>
                <a:spcPts val="0"/>
              </a:spcBef>
              <a:spcAft>
                <a:spcPts val="1200"/>
              </a:spcAft>
              <a:tabLst>
                <a:tab pos="5867400" algn="r"/>
              </a:tabLst>
            </a:pPr>
            <a:r>
              <a:rPr lang="ko-KR" altLang="en-US" sz="1400" b="1" kern="0" dirty="0">
                <a:solidFill>
                  <a:srgbClr val="000000"/>
                </a:solidFill>
                <a:ea typeface="함초롬바탕" panose="02030504000101010101" pitchFamily="18" charset="-127"/>
              </a:rPr>
              <a:t>교통소외점수 요소별 상관관계</a:t>
            </a:r>
            <a:endParaRPr lang="ko-KR" altLang="en-US" sz="2800" b="1" kern="0" spc="0" dirty="0">
              <a:solidFill>
                <a:srgbClr val="000000"/>
              </a:solidFill>
              <a:effectLst/>
            </a:endParaRPr>
          </a:p>
        </p:txBody>
      </p:sp>
      <p:sp>
        <p:nvSpPr>
          <p:cNvPr id="46" name="직사각형 45">
            <a:extLst>
              <a:ext uri="{FF2B5EF4-FFF2-40B4-BE49-F238E27FC236}">
                <a16:creationId xmlns="" xmlns:a16="http://schemas.microsoft.com/office/drawing/2014/main" id="{16678D4C-68F5-4C31-9A6E-26BAEAE2926B}"/>
              </a:ext>
            </a:extLst>
          </p:cNvPr>
          <p:cNvSpPr/>
          <p:nvPr/>
        </p:nvSpPr>
        <p:spPr>
          <a:xfrm>
            <a:off x="695400" y="5119982"/>
            <a:ext cx="10945216" cy="1415772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>
            <a:spAutoFit/>
          </a:bodyPr>
          <a:lstStyle/>
          <a:p>
            <a:pPr fontAlgn="base"/>
            <a:r>
              <a:rPr lang="ko-KR" altLang="en-US" sz="1400" dirty="0"/>
              <a:t>상관관계분석결과로 </a:t>
            </a:r>
            <a:r>
              <a:rPr lang="ko-KR" altLang="en-US" sz="1400" dirty="0" err="1"/>
              <a:t>승하차인원비율</a:t>
            </a:r>
            <a:r>
              <a:rPr lang="en-US" altLang="ko-KR" sz="1400" dirty="0"/>
              <a:t>(</a:t>
            </a:r>
            <a:r>
              <a:rPr lang="ko-KR" altLang="en-US" sz="1400" dirty="0" err="1"/>
              <a:t>버스이용률</a:t>
            </a:r>
            <a:r>
              <a:rPr lang="en-US" altLang="ko-KR" sz="1400" dirty="0"/>
              <a:t>)</a:t>
            </a:r>
            <a:r>
              <a:rPr lang="ko-KR" altLang="en-US" sz="1400" dirty="0"/>
              <a:t>이 </a:t>
            </a:r>
            <a:r>
              <a:rPr lang="en-US" altLang="ko-KR" sz="1400" dirty="0"/>
              <a:t>0.77, </a:t>
            </a:r>
            <a:r>
              <a:rPr lang="ko-KR" altLang="en-US" sz="1400" dirty="0"/>
              <a:t>인구수가 </a:t>
            </a:r>
            <a:r>
              <a:rPr lang="en-US" altLang="ko-KR" sz="1400" dirty="0"/>
              <a:t>0.68, </a:t>
            </a:r>
            <a:r>
              <a:rPr lang="ko-KR" altLang="en-US" sz="1400" dirty="0"/>
              <a:t>정류장 비율이 </a:t>
            </a:r>
            <a:r>
              <a:rPr lang="en-US" altLang="ko-KR" sz="1400" dirty="0"/>
              <a:t>0.45</a:t>
            </a:r>
            <a:r>
              <a:rPr lang="ko-KR" altLang="en-US" sz="1400" dirty="0"/>
              <a:t> </a:t>
            </a:r>
            <a:endParaRPr lang="en-US" altLang="ko-KR" sz="1400" dirty="0"/>
          </a:p>
          <a:p>
            <a:pPr fontAlgn="base"/>
            <a:r>
              <a:rPr lang="en-US" altLang="ko-KR" sz="1400" dirty="0"/>
              <a:t>-&gt; </a:t>
            </a:r>
            <a:r>
              <a:rPr lang="ko-KR" altLang="en-US" sz="1400" dirty="0" err="1"/>
              <a:t>승하차</a:t>
            </a:r>
            <a:r>
              <a:rPr lang="ko-KR" altLang="en-US" sz="1400" dirty="0"/>
              <a:t> 인원 비율 </a:t>
            </a:r>
            <a:r>
              <a:rPr lang="en-US" altLang="ko-KR" sz="1400" dirty="0"/>
              <a:t>: </a:t>
            </a:r>
            <a:r>
              <a:rPr lang="ko-KR" altLang="en-US" sz="1400" dirty="0"/>
              <a:t>교통소외지수에 가장 많은 상관관계를 가지고 있는 요소</a:t>
            </a:r>
          </a:p>
          <a:p>
            <a:pPr lvl="0" fontAlgn="base"/>
            <a:r>
              <a:rPr lang="en-US" altLang="ko-KR" sz="1400" dirty="0"/>
              <a:t>-&gt;</a:t>
            </a:r>
            <a:r>
              <a:rPr lang="ko-KR" altLang="en-US" sz="1400" dirty="0"/>
              <a:t>교통 소외 점수로 우선순위를 정하는 것</a:t>
            </a:r>
            <a:r>
              <a:rPr lang="en-US" altLang="ko-KR" sz="1400" dirty="0"/>
              <a:t> : </a:t>
            </a:r>
            <a:r>
              <a:rPr lang="ko-KR" altLang="en-US" sz="1400" dirty="0"/>
              <a:t>교통에 문제가 있는 지역에 우선적으로 ‘</a:t>
            </a:r>
            <a:r>
              <a:rPr lang="ko-KR" altLang="en-US" sz="1400" dirty="0" err="1"/>
              <a:t>타랑께’를</a:t>
            </a:r>
            <a:r>
              <a:rPr lang="ko-KR" altLang="en-US" sz="1400" dirty="0"/>
              <a:t> 보급한다는 목적과 일치한다고 판단</a:t>
            </a:r>
            <a:r>
              <a:rPr lang="en-US" altLang="ko-KR" sz="1400" dirty="0"/>
              <a:t>.</a:t>
            </a:r>
          </a:p>
          <a:p>
            <a:pPr lvl="0" fontAlgn="base"/>
            <a:endParaRPr lang="ko-KR" altLang="en-US" sz="1400" dirty="0"/>
          </a:p>
          <a:p>
            <a:pPr lvl="0" fontAlgn="base"/>
            <a:r>
              <a:rPr lang="ko-KR" altLang="en-US" sz="1600" b="1" dirty="0">
                <a:solidFill>
                  <a:srgbClr val="FF0000"/>
                </a:solidFill>
              </a:rPr>
              <a:t>결론 </a:t>
            </a:r>
            <a:r>
              <a:rPr lang="en-US" altLang="ko-KR" sz="1600" b="1" dirty="0">
                <a:solidFill>
                  <a:srgbClr val="FF0000"/>
                </a:solidFill>
              </a:rPr>
              <a:t>: </a:t>
            </a:r>
            <a:r>
              <a:rPr lang="ko-KR" altLang="en-US" sz="1600" b="1" dirty="0">
                <a:solidFill>
                  <a:srgbClr val="FF0000"/>
                </a:solidFill>
              </a:rPr>
              <a:t>광주에서 </a:t>
            </a:r>
            <a:r>
              <a:rPr lang="en-US" altLang="ko-KR" sz="1600" b="1" dirty="0">
                <a:solidFill>
                  <a:srgbClr val="FF0000"/>
                </a:solidFill>
              </a:rPr>
              <a:t>1</a:t>
            </a:r>
            <a:r>
              <a:rPr lang="ko-KR" altLang="en-US" sz="1600" b="1" dirty="0">
                <a:solidFill>
                  <a:srgbClr val="FF0000"/>
                </a:solidFill>
              </a:rPr>
              <a:t>순위 교통 소외지역이라 분석된 지역은 광산구 </a:t>
            </a:r>
            <a:r>
              <a:rPr lang="ko-KR" altLang="en-US" sz="1600" b="1" dirty="0" err="1">
                <a:solidFill>
                  <a:srgbClr val="FF0000"/>
                </a:solidFill>
              </a:rPr>
              <a:t>수완동</a:t>
            </a:r>
            <a:endParaRPr lang="ko-KR" altLang="en-US" sz="1600" b="1" dirty="0">
              <a:solidFill>
                <a:srgbClr val="FF0000"/>
              </a:solidFill>
            </a:endParaRPr>
          </a:p>
          <a:p>
            <a:pPr lvl="0" fontAlgn="base"/>
            <a:r>
              <a:rPr lang="ko-KR" altLang="en-US" sz="1400" dirty="0"/>
              <a:t>따라서 수완동과 </a:t>
            </a:r>
            <a:r>
              <a:rPr lang="ko-KR" altLang="en-US" sz="1400" dirty="0" err="1"/>
              <a:t>수완동</a:t>
            </a:r>
            <a:r>
              <a:rPr lang="ko-KR" altLang="en-US" sz="1400" dirty="0"/>
              <a:t> 인근 지역을 위주로 추가 분석하기로 결정</a:t>
            </a:r>
          </a:p>
        </p:txBody>
      </p:sp>
    </p:spTree>
    <p:extLst>
      <p:ext uri="{BB962C8B-B14F-4D97-AF65-F5344CB8AC3E}">
        <p14:creationId xmlns:p14="http://schemas.microsoft.com/office/powerpoint/2010/main" val="5276526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B314CD00-19A7-468C-9A95-8946728071CA}"/>
              </a:ext>
            </a:extLst>
          </p:cNvPr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56FC9A96-9772-49D9-A674-689523304D36}"/>
              </a:ext>
            </a:extLst>
          </p:cNvPr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02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68CCEF6D-41B7-4EA8-9004-49ACD7169685}"/>
              </a:ext>
            </a:extLst>
          </p:cNvPr>
          <p:cNvSpPr txBox="1"/>
          <p:nvPr/>
        </p:nvSpPr>
        <p:spPr>
          <a:xfrm>
            <a:off x="913477" y="227152"/>
            <a:ext cx="30588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tx2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분석 과정 및 결과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23AC928C-A3A2-4C21-A0AF-74003B52BAEE}"/>
              </a:ext>
            </a:extLst>
          </p:cNvPr>
          <p:cNvSpPr txBox="1"/>
          <p:nvPr/>
        </p:nvSpPr>
        <p:spPr>
          <a:xfrm>
            <a:off x="913477" y="696972"/>
            <a:ext cx="25122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③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시설 분석 및 기준 설정</a:t>
            </a:r>
          </a:p>
        </p:txBody>
      </p:sp>
      <p:graphicFrame>
        <p:nvGraphicFramePr>
          <p:cNvPr id="19" name="표 18">
            <a:extLst>
              <a:ext uri="{FF2B5EF4-FFF2-40B4-BE49-F238E27FC236}">
                <a16:creationId xmlns="" xmlns:a16="http://schemas.microsoft.com/office/drawing/2014/main" id="{B0E6CF7F-9DEF-4759-9D6F-6A411CE67E85}"/>
              </a:ext>
            </a:extLst>
          </p:cNvPr>
          <p:cNvGraphicFramePr>
            <a:graphicFrameLocks noGrp="1"/>
          </p:cNvGraphicFramePr>
          <p:nvPr>
            <p:extLst/>
          </p:nvPr>
        </p:nvGraphicFramePr>
        <p:xfrm>
          <a:off x="3878544" y="2305079"/>
          <a:ext cx="4153635" cy="20787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25320">
                  <a:extLst>
                    <a:ext uri="{9D8B030D-6E8A-4147-A177-3AD203B41FA5}">
                      <a16:colId xmlns="" xmlns:a16="http://schemas.microsoft.com/office/drawing/2014/main" val="3407761225"/>
                    </a:ext>
                  </a:extLst>
                </a:gridCol>
                <a:gridCol w="3528315">
                  <a:extLst>
                    <a:ext uri="{9D8B030D-6E8A-4147-A177-3AD203B41FA5}">
                      <a16:colId xmlns="" xmlns:a16="http://schemas.microsoft.com/office/drawing/2014/main" val="2777882617"/>
                    </a:ext>
                  </a:extLst>
                </a:gridCol>
              </a:tblGrid>
              <a:tr h="374015"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점수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건물</a:t>
                      </a:r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3789840484"/>
                  </a:ext>
                </a:extLst>
              </a:tr>
              <a:tr h="47835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0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위험물 저장시설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대피소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 err="1"/>
                        <a:t>하역장</a:t>
                      </a:r>
                      <a:r>
                        <a:rPr lang="en-US" altLang="ko-KR" sz="1100" dirty="0"/>
                        <a:t>,...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745307622"/>
                  </a:ext>
                </a:extLst>
              </a:tr>
              <a:tr h="37401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1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일반음식점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상점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미용실</a:t>
                      </a:r>
                      <a:r>
                        <a:rPr lang="en-US" altLang="ko-KR" sz="1100" dirty="0"/>
                        <a:t>,...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473739232"/>
                  </a:ext>
                </a:extLst>
              </a:tr>
              <a:tr h="374015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3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체육관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오피스텔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우체국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파출소</a:t>
                      </a:r>
                      <a:r>
                        <a:rPr lang="en-US" altLang="ko-KR" sz="1100" dirty="0"/>
                        <a:t>,…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322478740"/>
                  </a:ext>
                </a:extLst>
              </a:tr>
              <a:tr h="478351">
                <a:tc>
                  <a:txBody>
                    <a:bodyPr/>
                    <a:lstStyle/>
                    <a:p>
                      <a:pPr latinLnBrk="1"/>
                      <a:r>
                        <a:rPr lang="en-US" altLang="ko-KR" sz="1100" dirty="0"/>
                        <a:t>9</a:t>
                      </a:r>
                      <a:endParaRPr lang="ko-KR" altLang="en-US" sz="11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100" dirty="0"/>
                        <a:t>고등학교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대학교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역사</a:t>
                      </a:r>
                      <a:r>
                        <a:rPr lang="en-US" altLang="ko-KR" sz="1100" dirty="0"/>
                        <a:t>, </a:t>
                      </a:r>
                      <a:r>
                        <a:rPr lang="ko-KR" altLang="en-US" sz="1100" dirty="0"/>
                        <a:t>국가 기관 청사</a:t>
                      </a:r>
                      <a:r>
                        <a:rPr lang="en-US" altLang="ko-KR" sz="1100" dirty="0"/>
                        <a:t>,..</a:t>
                      </a:r>
                      <a:endParaRPr lang="ko-KR" altLang="en-US" sz="1100" dirty="0"/>
                    </a:p>
                  </a:txBody>
                  <a:tcPr/>
                </a:tc>
                <a:extLst>
                  <a:ext uri="{0D108BD9-81ED-4DB2-BD59-A6C34878D82A}">
                    <a16:rowId xmlns="" xmlns:a16="http://schemas.microsoft.com/office/drawing/2014/main" val="2856035223"/>
                  </a:ext>
                </a:extLst>
              </a:tr>
            </a:tbl>
          </a:graphicData>
        </a:graphic>
      </p:graphicFrame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B9B1139A-CCCB-4990-834F-08FA62EBE4DC}"/>
              </a:ext>
            </a:extLst>
          </p:cNvPr>
          <p:cNvSpPr txBox="1"/>
          <p:nvPr/>
        </p:nvSpPr>
        <p:spPr>
          <a:xfrm>
            <a:off x="2999046" y="1057837"/>
            <a:ext cx="8519342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건물 용도에 따라 점수 부여</a:t>
            </a:r>
            <a:r>
              <a:rPr lang="en-US" altLang="ko-KR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 </a:t>
            </a:r>
            <a:endParaRPr lang="ko-KR" altLang="en-US" sz="2800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42FF4D44-9243-4691-B92D-A1E7BF0C6EAD}"/>
              </a:ext>
            </a:extLst>
          </p:cNvPr>
          <p:cNvSpPr txBox="1"/>
          <p:nvPr/>
        </p:nvSpPr>
        <p:spPr>
          <a:xfrm>
            <a:off x="3647728" y="4653136"/>
            <a:ext cx="787066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정류장입지를 선정하기 위해 시설물 데이터를 이용</a:t>
            </a:r>
            <a:r>
              <a:rPr lang="en-US" altLang="ko-KR" sz="1600" dirty="0"/>
              <a:t>, </a:t>
            </a:r>
            <a:r>
              <a:rPr lang="ko-KR" altLang="en-US" sz="1600" dirty="0"/>
              <a:t>건물 분석을 시행</a:t>
            </a: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일반적으로 해당 지역에서 시민들의 접근성이 높은 지역에 위치한 관공서</a:t>
            </a:r>
            <a:r>
              <a:rPr lang="en-US" altLang="ko-KR" sz="1600" dirty="0"/>
              <a:t>, </a:t>
            </a:r>
            <a:r>
              <a:rPr lang="ko-KR" altLang="en-US" sz="1600" dirty="0"/>
              <a:t>편의시설에 가점을 부여</a:t>
            </a: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타 지역의 공공 자전거 분석 데이터를 통해</a:t>
            </a:r>
            <a:r>
              <a:rPr lang="en-US" altLang="ko-KR" sz="1600" dirty="0"/>
              <a:t>,</a:t>
            </a:r>
            <a:r>
              <a:rPr lang="ko-KR" altLang="en-US" sz="1600" dirty="0"/>
              <a:t> ‘</a:t>
            </a:r>
            <a:r>
              <a:rPr lang="ko-KR" altLang="en-US" sz="1600" dirty="0" err="1"/>
              <a:t>타랑께’를</a:t>
            </a:r>
            <a:r>
              <a:rPr lang="ko-KR" altLang="en-US" sz="1600" dirty="0"/>
              <a:t> 많이 이용할 것으로 예상되는 학생과 직장인들이 이용하는 교육시설 및 업무시설에도 가점 부여</a:t>
            </a: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최종적으로 완성된 기준 </a:t>
            </a:r>
            <a:r>
              <a:rPr lang="en-US" altLang="ko-KR" sz="1600" dirty="0"/>
              <a:t>: </a:t>
            </a:r>
            <a:r>
              <a:rPr lang="ko-KR" altLang="en-US" sz="1600" dirty="0"/>
              <a:t>높은 가점이 부여된 곳에 우선적으로 ‘</a:t>
            </a:r>
            <a:r>
              <a:rPr lang="ko-KR" altLang="en-US" sz="1600" dirty="0" err="1"/>
              <a:t>타랑께</a:t>
            </a:r>
            <a:r>
              <a:rPr lang="ko-KR" altLang="en-US" sz="1600" dirty="0"/>
              <a:t>’ 정류장을 선정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</p:txBody>
      </p:sp>
      <p:sp>
        <p:nvSpPr>
          <p:cNvPr id="9" name="TextBox 8">
            <a:extLst>
              <a:ext uri="{FF2B5EF4-FFF2-40B4-BE49-F238E27FC236}">
                <a16:creationId xmlns="" xmlns:a16="http://schemas.microsoft.com/office/drawing/2014/main" id="{4D7CBFC2-0A6E-4CA6-A0C9-42D8F3203035}"/>
              </a:ext>
            </a:extLst>
          </p:cNvPr>
          <p:cNvSpPr txBox="1"/>
          <p:nvPr/>
        </p:nvSpPr>
        <p:spPr>
          <a:xfrm>
            <a:off x="3878544" y="1944803"/>
            <a:ext cx="208823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건물 점수 체계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="" xmlns:a16="http://schemas.microsoft.com/office/drawing/2014/main" id="{9379C166-F98A-4F50-99CF-E0C9CFFE2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2299" y="1927788"/>
            <a:ext cx="2190377" cy="4821927"/>
          </a:xfrm>
          <a:prstGeom prst="rect">
            <a:avLst/>
          </a:prstGeom>
        </p:spPr>
      </p:pic>
      <p:sp>
        <p:nvSpPr>
          <p:cNvPr id="2" name="이등변 삼각형 1">
            <a:extLst>
              <a:ext uri="{FF2B5EF4-FFF2-40B4-BE49-F238E27FC236}">
                <a16:creationId xmlns="" xmlns:a16="http://schemas.microsoft.com/office/drawing/2014/main" id="{69DDC64C-9707-4320-82EF-9A2941185274}"/>
              </a:ext>
            </a:extLst>
          </p:cNvPr>
          <p:cNvSpPr/>
          <p:nvPr/>
        </p:nvSpPr>
        <p:spPr>
          <a:xfrm rot="5400000">
            <a:off x="3109026" y="2919962"/>
            <a:ext cx="345322" cy="288032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81595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B314CD00-19A7-468C-9A95-8946728071CA}"/>
              </a:ext>
            </a:extLst>
          </p:cNvPr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56FC9A96-9772-49D9-A674-689523304D36}"/>
              </a:ext>
            </a:extLst>
          </p:cNvPr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02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68CCEF6D-41B7-4EA8-9004-49ACD7169685}"/>
              </a:ext>
            </a:extLst>
          </p:cNvPr>
          <p:cNvSpPr txBox="1"/>
          <p:nvPr/>
        </p:nvSpPr>
        <p:spPr>
          <a:xfrm>
            <a:off x="913477" y="227152"/>
            <a:ext cx="305885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2800" dirty="0">
                <a:solidFill>
                  <a:schemeClr val="tx2">
                    <a:lumMod val="75000"/>
                  </a:schemeClr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분석 과정 및 결과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23AC928C-A3A2-4C21-A0AF-74003B52BAEE}"/>
              </a:ext>
            </a:extLst>
          </p:cNvPr>
          <p:cNvSpPr txBox="1"/>
          <p:nvPr/>
        </p:nvSpPr>
        <p:spPr>
          <a:xfrm>
            <a:off x="913477" y="696972"/>
            <a:ext cx="251222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③</a:t>
            </a:r>
            <a:r>
              <a:rPr lang="ko-KR" altLang="en-US" sz="1600" dirty="0">
                <a:latin typeface="HY견고딕" panose="02030600000101010101" pitchFamily="18" charset="-127"/>
                <a:ea typeface="HY견고딕" panose="02030600000101010101" pitchFamily="18" charset="-127"/>
              </a:rPr>
              <a:t>시설 분석 및 기준 설정</a:t>
            </a:r>
          </a:p>
        </p:txBody>
      </p:sp>
      <p:sp>
        <p:nvSpPr>
          <p:cNvPr id="15" name="제목 7">
            <a:extLst>
              <a:ext uri="{FF2B5EF4-FFF2-40B4-BE49-F238E27FC236}">
                <a16:creationId xmlns="" xmlns:a16="http://schemas.microsoft.com/office/drawing/2014/main" id="{DAC97B47-FCC5-49B9-BB8D-9867D903C4EF}"/>
              </a:ext>
            </a:extLst>
          </p:cNvPr>
          <p:cNvSpPr txBox="1">
            <a:spLocks/>
          </p:cNvSpPr>
          <p:nvPr/>
        </p:nvSpPr>
        <p:spPr>
          <a:xfrm>
            <a:off x="1487488" y="1714169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1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+mj-cs"/>
              </a:defRPr>
            </a:lvl1pPr>
          </a:lstStyle>
          <a:p>
            <a:endParaRPr lang="ko-KR" altLang="en-US" dirty="0"/>
          </a:p>
        </p:txBody>
      </p:sp>
      <p:sp>
        <p:nvSpPr>
          <p:cNvPr id="20" name="TextBox 19">
            <a:extLst>
              <a:ext uri="{FF2B5EF4-FFF2-40B4-BE49-F238E27FC236}">
                <a16:creationId xmlns="" xmlns:a16="http://schemas.microsoft.com/office/drawing/2014/main" id="{B9B1139A-CCCB-4990-834F-08FA62EBE4DC}"/>
              </a:ext>
            </a:extLst>
          </p:cNvPr>
          <p:cNvSpPr txBox="1"/>
          <p:nvPr/>
        </p:nvSpPr>
        <p:spPr>
          <a:xfrm>
            <a:off x="2999046" y="1057837"/>
            <a:ext cx="8519342" cy="523220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</p:spPr>
        <p:txBody>
          <a:bodyPr wrap="square" rtlCol="0">
            <a:spAutoFit/>
          </a:bodyPr>
          <a:lstStyle/>
          <a:p>
            <a:pPr algn="ctr"/>
            <a:r>
              <a:rPr lang="ko-KR" altLang="en-US" sz="2800" dirty="0">
                <a:latin typeface="HY견고딕" panose="02030600000101010101" pitchFamily="18" charset="-127"/>
                <a:ea typeface="HY견고딕" panose="02030600000101010101" pitchFamily="18" charset="-127"/>
              </a:rPr>
              <a:t>격자 제작</a:t>
            </a:r>
          </a:p>
        </p:txBody>
      </p:sp>
      <p:sp>
        <p:nvSpPr>
          <p:cNvPr id="4" name="직사각형 3">
            <a:extLst>
              <a:ext uri="{FF2B5EF4-FFF2-40B4-BE49-F238E27FC236}">
                <a16:creationId xmlns="" xmlns:a16="http://schemas.microsoft.com/office/drawing/2014/main" id="{1B283A6A-F903-43FB-A15D-64B439A08D3D}"/>
              </a:ext>
            </a:extLst>
          </p:cNvPr>
          <p:cNvSpPr/>
          <p:nvPr/>
        </p:nvSpPr>
        <p:spPr>
          <a:xfrm>
            <a:off x="2999045" y="5566534"/>
            <a:ext cx="5460575" cy="830997"/>
          </a:xfrm>
          <a:prstGeom prst="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txBody>
          <a:bodyPr wrap="square">
            <a:spAutoFit/>
          </a:bodyPr>
          <a:lstStyle/>
          <a:p>
            <a:pPr lvl="0" fontAlgn="base"/>
            <a:r>
              <a:rPr lang="ko-KR" altLang="en-US" sz="1600" b="1" dirty="0"/>
              <a:t>격자의 크기</a:t>
            </a:r>
            <a:r>
              <a:rPr lang="en-US" altLang="ko-KR" sz="1600" b="1" dirty="0"/>
              <a:t>(500m)</a:t>
            </a:r>
            <a:r>
              <a:rPr lang="ko-KR" altLang="en-US" sz="1600" b="1" dirty="0"/>
              <a:t> 설정</a:t>
            </a:r>
            <a:r>
              <a:rPr lang="en-US" altLang="ko-KR" sz="1600" b="1" dirty="0"/>
              <a:t>-&gt;</a:t>
            </a:r>
            <a:r>
              <a:rPr lang="ko-KR" altLang="en-US" sz="1600" b="1" dirty="0"/>
              <a:t>가산점 좌표 데이터로 </a:t>
            </a:r>
            <a:endParaRPr lang="en-US" altLang="ko-KR" sz="1600" b="1" dirty="0"/>
          </a:p>
          <a:p>
            <a:pPr lvl="0" fontAlgn="base"/>
            <a:r>
              <a:rPr lang="ko-KR" altLang="en-US" sz="1600" b="1" dirty="0"/>
              <a:t>가점에 따라 다른 농도로 채색 및 시각화</a:t>
            </a:r>
            <a:r>
              <a:rPr lang="en-US" altLang="ko-KR" sz="1600" b="1" dirty="0"/>
              <a:t>-&gt;</a:t>
            </a:r>
            <a:r>
              <a:rPr lang="ko-KR" altLang="en-US" sz="1600" b="1" dirty="0"/>
              <a:t>격자를 지도에 </a:t>
            </a:r>
            <a:endParaRPr lang="en-US" altLang="ko-KR" sz="1600" b="1" dirty="0"/>
          </a:p>
          <a:p>
            <a:pPr lvl="0" fontAlgn="base"/>
            <a:r>
              <a:rPr lang="ko-KR" altLang="en-US" sz="1600" b="1" dirty="0"/>
              <a:t>반영</a:t>
            </a:r>
            <a:r>
              <a:rPr lang="en-US" altLang="ko-KR" sz="1600" b="1" dirty="0"/>
              <a:t>-&gt;</a:t>
            </a:r>
            <a:r>
              <a:rPr lang="ko-KR" altLang="en-US" sz="1600" b="1" dirty="0"/>
              <a:t>가점을 라벨을 부착</a:t>
            </a:r>
            <a:r>
              <a:rPr lang="en-US" altLang="ko-KR" sz="1600" b="1" dirty="0"/>
              <a:t>-&gt;</a:t>
            </a:r>
            <a:r>
              <a:rPr lang="ko-KR" altLang="en-US" sz="1600" b="1" dirty="0"/>
              <a:t>수완동과 그 인근지역 분석</a:t>
            </a:r>
            <a:endParaRPr lang="en-US" altLang="ko-KR" sz="1600" b="1" dirty="0"/>
          </a:p>
        </p:txBody>
      </p:sp>
      <p:sp>
        <p:nvSpPr>
          <p:cNvPr id="11" name="Rectangle 5">
            <a:extLst>
              <a:ext uri="{FF2B5EF4-FFF2-40B4-BE49-F238E27FC236}">
                <a16:creationId xmlns="" xmlns:a16="http://schemas.microsoft.com/office/drawing/2014/main" id="{F32B1382-3FB3-426C-87EE-D4BDCE9B2BB2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66754" y="1656903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="" xmlns:a16="http://schemas.microsoft.com/office/drawing/2014/main" id="{5931EEAF-1E63-4AFF-8180-06BE9F44B3E7}"/>
              </a:ext>
            </a:extLst>
          </p:cNvPr>
          <p:cNvSpPr/>
          <p:nvPr/>
        </p:nvSpPr>
        <p:spPr>
          <a:xfrm>
            <a:off x="373503" y="1681466"/>
            <a:ext cx="3569537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b="1" kern="0" dirty="0">
                <a:solidFill>
                  <a:srgbClr val="000000"/>
                </a:solidFill>
                <a:latin typeface="함초롬바탕" panose="02030504000101010101" pitchFamily="18" charset="-127"/>
              </a:rPr>
              <a:t>QGIS</a:t>
            </a:r>
            <a:r>
              <a:rPr lang="ko-KR" altLang="en-US" b="1" kern="0" dirty="0">
                <a:solidFill>
                  <a:srgbClr val="000000"/>
                </a:solidFill>
                <a:latin typeface="함초롬바탕" panose="02030504000101010101" pitchFamily="18" charset="-127"/>
                <a:ea typeface="함초롬바탕" panose="02030504000101010101" pitchFamily="18" charset="-127"/>
              </a:rPr>
              <a:t>로</a:t>
            </a:r>
            <a:r>
              <a:rPr lang="ko-KR" altLang="en-US" b="1" kern="0" dirty="0">
                <a:solidFill>
                  <a:srgbClr val="000000"/>
                </a:solidFill>
                <a:ea typeface="함초롬바탕" panose="02030504000101010101" pitchFamily="18" charset="-127"/>
              </a:rPr>
              <a:t> 지도에 사각 격자를 생성</a:t>
            </a:r>
            <a:endParaRPr lang="ko-KR" altLang="en-US" dirty="0"/>
          </a:p>
        </p:txBody>
      </p:sp>
      <p:pic>
        <p:nvPicPr>
          <p:cNvPr id="2056" name="_x305470872" descr="EMB000033b00c5a">
            <a:extLst>
              <a:ext uri="{FF2B5EF4-FFF2-40B4-BE49-F238E27FC236}">
                <a16:creationId xmlns="" xmlns:a16="http://schemas.microsoft.com/office/drawing/2014/main" id="{3F1B0AE9-E078-4AB6-ACE6-B6DD6DE34F4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73146" y="2363355"/>
            <a:ext cx="3526708" cy="201837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5" name="_x305469992" descr="EMB000033b00c5b">
            <a:extLst>
              <a:ext uri="{FF2B5EF4-FFF2-40B4-BE49-F238E27FC236}">
                <a16:creationId xmlns="" xmlns:a16="http://schemas.microsoft.com/office/drawing/2014/main" id="{D92596B1-8685-4B37-89EF-6E4966E043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3581" y="2181694"/>
            <a:ext cx="3523180" cy="201635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4" name="_x305470552" descr="EMB000033b00c5d">
            <a:extLst>
              <a:ext uri="{FF2B5EF4-FFF2-40B4-BE49-F238E27FC236}">
                <a16:creationId xmlns="" xmlns:a16="http://schemas.microsoft.com/office/drawing/2014/main" id="{A91669E8-5866-4D49-BC36-F42215F1687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616280" y="2089278"/>
            <a:ext cx="2808312" cy="25507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9">
            <a:extLst>
              <a:ext uri="{FF2B5EF4-FFF2-40B4-BE49-F238E27FC236}">
                <a16:creationId xmlns="" xmlns:a16="http://schemas.microsoft.com/office/drawing/2014/main" id="{93786440-4250-44BF-A3D4-1ED26FCFAF5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9" name="화살표: 오른쪽 28">
            <a:extLst>
              <a:ext uri="{FF2B5EF4-FFF2-40B4-BE49-F238E27FC236}">
                <a16:creationId xmlns="" xmlns:a16="http://schemas.microsoft.com/office/drawing/2014/main" id="{B184DA10-75E1-4B1D-A78C-D25F1174A7B2}"/>
              </a:ext>
            </a:extLst>
          </p:cNvPr>
          <p:cNvSpPr/>
          <p:nvPr/>
        </p:nvSpPr>
        <p:spPr>
          <a:xfrm>
            <a:off x="3706346" y="3124952"/>
            <a:ext cx="386754" cy="268498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6353878E-E029-45B9-9E94-0A275F0A4BB4}"/>
              </a:ext>
            </a:extLst>
          </p:cNvPr>
          <p:cNvSpPr txBox="1"/>
          <p:nvPr/>
        </p:nvSpPr>
        <p:spPr>
          <a:xfrm>
            <a:off x="317754" y="4473742"/>
            <a:ext cx="21251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chemeClr val="accent1">
                    <a:lumMod val="75000"/>
                  </a:schemeClr>
                </a:solidFill>
              </a:rPr>
              <a:t>격자 반영 지도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="" xmlns:a16="http://schemas.microsoft.com/office/drawing/2014/main" id="{8FE6566A-463B-42DF-A0F3-D755A408C7DD}"/>
              </a:ext>
            </a:extLst>
          </p:cNvPr>
          <p:cNvSpPr txBox="1"/>
          <p:nvPr/>
        </p:nvSpPr>
        <p:spPr>
          <a:xfrm>
            <a:off x="4093100" y="4363039"/>
            <a:ext cx="21251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 err="1">
                <a:solidFill>
                  <a:schemeClr val="accent1">
                    <a:lumMod val="75000"/>
                  </a:schemeClr>
                </a:solidFill>
              </a:rPr>
              <a:t>라벨링</a:t>
            </a:r>
            <a:r>
              <a:rPr lang="ko-KR" altLang="en-US" sz="1200" b="1" dirty="0">
                <a:solidFill>
                  <a:schemeClr val="accent1">
                    <a:lumMod val="75000"/>
                  </a:schemeClr>
                </a:solidFill>
              </a:rPr>
              <a:t> 격자 지도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="" xmlns:a16="http://schemas.microsoft.com/office/drawing/2014/main" id="{D0911C62-2F96-4D31-B2C2-98195CF18B0D}"/>
              </a:ext>
            </a:extLst>
          </p:cNvPr>
          <p:cNvSpPr txBox="1"/>
          <p:nvPr/>
        </p:nvSpPr>
        <p:spPr>
          <a:xfrm>
            <a:off x="8418582" y="4640038"/>
            <a:ext cx="300601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b="1" dirty="0">
                <a:solidFill>
                  <a:schemeClr val="accent1">
                    <a:lumMod val="75000"/>
                  </a:schemeClr>
                </a:solidFill>
              </a:rPr>
              <a:t>수완지구 </a:t>
            </a:r>
            <a:r>
              <a:rPr lang="ko-KR" altLang="en-US" sz="1200" b="1" dirty="0" err="1">
                <a:solidFill>
                  <a:schemeClr val="accent1">
                    <a:lumMod val="75000"/>
                  </a:schemeClr>
                </a:solidFill>
              </a:rPr>
              <a:t>라벨링</a:t>
            </a:r>
            <a:r>
              <a:rPr lang="ko-KR" altLang="en-US" sz="1200" b="1" dirty="0">
                <a:solidFill>
                  <a:schemeClr val="accent1">
                    <a:lumMod val="75000"/>
                  </a:schemeClr>
                </a:solidFill>
              </a:rPr>
              <a:t> 격자 지도</a:t>
            </a:r>
          </a:p>
        </p:txBody>
      </p:sp>
      <p:sp>
        <p:nvSpPr>
          <p:cNvPr id="21" name="화살표: 오른쪽 20">
            <a:extLst>
              <a:ext uri="{FF2B5EF4-FFF2-40B4-BE49-F238E27FC236}">
                <a16:creationId xmlns="" xmlns:a16="http://schemas.microsoft.com/office/drawing/2014/main" id="{6DA77F1E-1CF6-4DC0-BE87-D5F78491D7D2}"/>
              </a:ext>
            </a:extLst>
          </p:cNvPr>
          <p:cNvSpPr/>
          <p:nvPr/>
        </p:nvSpPr>
        <p:spPr>
          <a:xfrm>
            <a:off x="7887388" y="3132181"/>
            <a:ext cx="386754" cy="268498"/>
          </a:xfrm>
          <a:prstGeom prst="rightArrow">
            <a:avLst/>
          </a:prstGeom>
          <a:solidFill>
            <a:schemeClr val="accent6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520287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14DFF81F-E441-1343-9A2D-2A1A25C73481}"/>
              </a:ext>
            </a:extLst>
          </p:cNvPr>
          <p:cNvSpPr/>
          <p:nvPr/>
        </p:nvSpPr>
        <p:spPr>
          <a:xfrm>
            <a:off x="4506" y="0"/>
            <a:ext cx="12220197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AAA77DA-939E-A345-A60E-F4AD2D75CF73}"/>
              </a:ext>
            </a:extLst>
          </p:cNvPr>
          <p:cNvSpPr txBox="1"/>
          <p:nvPr/>
        </p:nvSpPr>
        <p:spPr>
          <a:xfrm>
            <a:off x="0" y="2600920"/>
            <a:ext cx="1222470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400" u="sng" spc="-15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Arial Unicode MS" panose="020B0600000101010101" charset="-127"/>
              </a:rPr>
              <a:t>03</a:t>
            </a:r>
          </a:p>
          <a:p>
            <a:pPr algn="ctr"/>
            <a:r>
              <a:rPr lang="ko-KR" altLang="en-US" sz="44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기대 효과 및 활용방안</a:t>
            </a:r>
            <a:endParaRPr kumimoji="1" lang="ko-KR" altLang="en-US" sz="4400" spc="-15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Arial Unicode MS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94659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03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913477" y="227152"/>
            <a:ext cx="3656770" cy="830685"/>
            <a:chOff x="859687" y="192743"/>
            <a:chExt cx="3656770" cy="830685"/>
          </a:xfrm>
        </p:grpSpPr>
        <p:sp>
          <p:nvSpPr>
            <p:cNvPr id="12" name="TextBox 11"/>
            <p:cNvSpPr txBox="1"/>
            <p:nvPr/>
          </p:nvSpPr>
          <p:spPr>
            <a:xfrm>
              <a:off x="859687" y="192743"/>
              <a:ext cx="36567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tx2">
                      <a:lumMod val="75000"/>
                    </a:schemeClr>
                  </a:solidFill>
                  <a:latin typeface="+mj-lt"/>
                  <a:ea typeface="HY견고딕" panose="02030600000101010101" pitchFamily="18" charset="-127"/>
                </a:rPr>
                <a:t>기대효과 및 활용방안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59687" y="684874"/>
              <a:ext cx="298992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err="1">
                  <a:latin typeface="+mn-ea"/>
                  <a:cs typeface="Arial" panose="020B0604020202020204" pitchFamily="34" charset="0"/>
                </a:rPr>
                <a:t>타랑께</a:t>
              </a:r>
              <a:r>
                <a:rPr lang="ko-KR" altLang="en-US" sz="1600" dirty="0">
                  <a:latin typeface="+mn-ea"/>
                  <a:cs typeface="Arial" panose="020B0604020202020204" pitchFamily="34" charset="0"/>
                </a:rPr>
                <a:t> 주차인센티브 위치선정</a:t>
              </a:r>
            </a:p>
          </p:txBody>
        </p:sp>
      </p:grpSp>
      <p:sp>
        <p:nvSpPr>
          <p:cNvPr id="3" name="직사각형 2">
            <a:extLst>
              <a:ext uri="{FF2B5EF4-FFF2-40B4-BE49-F238E27FC236}">
                <a16:creationId xmlns="" xmlns:a16="http://schemas.microsoft.com/office/drawing/2014/main" id="{F58D8086-C298-4442-8424-2A394D5A3730}"/>
              </a:ext>
            </a:extLst>
          </p:cNvPr>
          <p:cNvSpPr/>
          <p:nvPr/>
        </p:nvSpPr>
        <p:spPr>
          <a:xfrm>
            <a:off x="47328" y="1340768"/>
            <a:ext cx="739214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5">
                    <a:lumMod val="50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첫번째 활용방안 </a:t>
            </a:r>
            <a:r>
              <a:rPr lang="ko-KR" altLang="en-US" sz="2400" b="1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맑은 고딕 Semilight" panose="020B0502040204020203" pitchFamily="50" charset="-127"/>
              </a:rPr>
              <a:t>＂</a:t>
            </a:r>
            <a:r>
              <a:rPr lang="ko-KR" altLang="en-US" sz="2400" b="1" dirty="0" err="1" smtClean="0">
                <a:solidFill>
                  <a:schemeClr val="accent5">
                    <a:lumMod val="50000"/>
                  </a:schemeClr>
                </a:solidFill>
                <a:latin typeface="+mn-ea"/>
                <a:cs typeface="맑은 고딕 Semilight" panose="020B0502040204020203" pitchFamily="50" charset="-127"/>
              </a:rPr>
              <a:t>타랑께</a:t>
            </a:r>
            <a:r>
              <a:rPr lang="ko-KR" altLang="en-US" sz="2400" b="1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맑은 고딕 Semilight" panose="020B0502040204020203" pitchFamily="50" charset="-127"/>
              </a:rPr>
              <a:t> 주차인센티</a:t>
            </a:r>
            <a:r>
              <a:rPr lang="ko-KR" altLang="en-US" sz="2400" b="1" dirty="0">
                <a:solidFill>
                  <a:schemeClr val="accent5">
                    <a:lumMod val="50000"/>
                  </a:schemeClr>
                </a:solidFill>
                <a:latin typeface="+mn-ea"/>
                <a:cs typeface="맑은 고딕 Semilight" panose="020B0502040204020203" pitchFamily="50" charset="-127"/>
              </a:rPr>
              <a:t>브</a:t>
            </a:r>
            <a:r>
              <a:rPr lang="ko-KR" altLang="en-US" sz="2400" b="1" dirty="0" smtClean="0">
                <a:solidFill>
                  <a:schemeClr val="accent5">
                    <a:lumMod val="50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제도 </a:t>
            </a:r>
            <a:r>
              <a:rPr lang="ko-KR" altLang="en-US" sz="2400" b="1" dirty="0">
                <a:solidFill>
                  <a:schemeClr val="accent5">
                    <a:lumMod val="50000"/>
                  </a:schemeClr>
                </a:solidFill>
                <a:latin typeface="+mn-ea"/>
                <a:cs typeface="맑은 고딕 Semilight" panose="020B0502040204020203" pitchFamily="50" charset="-127"/>
              </a:rPr>
              <a:t>"</a:t>
            </a:r>
            <a:endParaRPr lang="ko-KR" altLang="en-US" sz="2000" b="1" dirty="0">
              <a:solidFill>
                <a:schemeClr val="accent5">
                  <a:lumMod val="50000"/>
                </a:schemeClr>
              </a:solidFill>
              <a:latin typeface="+mn-ea"/>
              <a:cs typeface="맑은 고딕 Semilight" panose="020B0502040204020203" pitchFamily="50" charset="-127"/>
            </a:endParaRPr>
          </a:p>
        </p:txBody>
      </p:sp>
      <p:sp>
        <p:nvSpPr>
          <p:cNvPr id="15" name="사각형: 둥근 모서리 14">
            <a:extLst>
              <a:ext uri="{FF2B5EF4-FFF2-40B4-BE49-F238E27FC236}">
                <a16:creationId xmlns="" xmlns:a16="http://schemas.microsoft.com/office/drawing/2014/main" id="{67CADACE-FBA4-4B7D-AE42-8B75C9065BEF}"/>
              </a:ext>
            </a:extLst>
          </p:cNvPr>
          <p:cNvSpPr/>
          <p:nvPr/>
        </p:nvSpPr>
        <p:spPr>
          <a:xfrm>
            <a:off x="2580204" y="2918152"/>
            <a:ext cx="6821729" cy="79038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kern="0" dirty="0">
                <a:solidFill>
                  <a:srgbClr val="000000"/>
                </a:solidFill>
                <a:latin typeface="+mn-ea"/>
              </a:rPr>
              <a:t>대여가 활발한 지역에 </a:t>
            </a:r>
            <a:r>
              <a:rPr lang="ko-KR" altLang="en-US" sz="1600" b="1" kern="0" dirty="0" smtClean="0">
                <a:solidFill>
                  <a:srgbClr val="000000"/>
                </a:solidFill>
                <a:latin typeface="+mn-ea"/>
              </a:rPr>
              <a:t>자전거 </a:t>
            </a:r>
            <a:r>
              <a:rPr lang="ko-KR" altLang="en-US" sz="1600" b="1" kern="0" dirty="0">
                <a:solidFill>
                  <a:srgbClr val="000000"/>
                </a:solidFill>
                <a:latin typeface="+mn-ea"/>
              </a:rPr>
              <a:t>부족 현상 </a:t>
            </a:r>
            <a:r>
              <a:rPr lang="ko-KR" altLang="en-US" sz="1600" b="1" kern="0" dirty="0" smtClean="0">
                <a:solidFill>
                  <a:srgbClr val="000000"/>
                </a:solidFill>
                <a:latin typeface="+mn-ea"/>
              </a:rPr>
              <a:t>발생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16" name="사각형: 둥근 모서리 15">
            <a:extLst>
              <a:ext uri="{FF2B5EF4-FFF2-40B4-BE49-F238E27FC236}">
                <a16:creationId xmlns="" xmlns:a16="http://schemas.microsoft.com/office/drawing/2014/main" id="{26A53627-A2A1-46E2-88BE-7F0C233615FD}"/>
              </a:ext>
            </a:extLst>
          </p:cNvPr>
          <p:cNvSpPr/>
          <p:nvPr/>
        </p:nvSpPr>
        <p:spPr>
          <a:xfrm>
            <a:off x="2567608" y="4160312"/>
            <a:ext cx="6840760" cy="89537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b="1" kern="0" dirty="0">
                <a:solidFill>
                  <a:srgbClr val="000000"/>
                </a:solidFill>
                <a:latin typeface="+mn-ea"/>
              </a:rPr>
              <a:t>이를 해결하기 위해 배송원이 자전거를 순환시켜주는 </a:t>
            </a:r>
            <a:endParaRPr lang="en-US" altLang="ko-KR" sz="1600" b="1" kern="0" dirty="0">
              <a:solidFill>
                <a:srgbClr val="000000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b="1" kern="0" dirty="0">
                <a:solidFill>
                  <a:srgbClr val="000000"/>
                </a:solidFill>
                <a:latin typeface="+mn-ea"/>
              </a:rPr>
              <a:t>작업을 진행하는 상황</a:t>
            </a:r>
            <a:endParaRPr lang="ko-KR" altLang="en-US" sz="1600" b="1" dirty="0">
              <a:solidFill>
                <a:schemeClr val="tx1"/>
              </a:solidFill>
            </a:endParaRPr>
          </a:p>
        </p:txBody>
      </p:sp>
      <p:sp>
        <p:nvSpPr>
          <p:cNvPr id="20" name="이등변 삼각형 19">
            <a:extLst>
              <a:ext uri="{FF2B5EF4-FFF2-40B4-BE49-F238E27FC236}">
                <a16:creationId xmlns="" xmlns:a16="http://schemas.microsoft.com/office/drawing/2014/main" id="{A33A3311-1DDD-404C-91FA-A58CDFBC7298}"/>
              </a:ext>
            </a:extLst>
          </p:cNvPr>
          <p:cNvSpPr/>
          <p:nvPr/>
        </p:nvSpPr>
        <p:spPr>
          <a:xfrm flipV="1">
            <a:off x="5911484" y="3821729"/>
            <a:ext cx="221209" cy="209687"/>
          </a:xfrm>
          <a:prstGeom prst="triangl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직사각형 3">
            <a:extLst>
              <a:ext uri="{FF2B5EF4-FFF2-40B4-BE49-F238E27FC236}">
                <a16:creationId xmlns="" xmlns:a16="http://schemas.microsoft.com/office/drawing/2014/main" id="{D59E213B-34DF-4084-9B01-009B58C4C409}"/>
              </a:ext>
            </a:extLst>
          </p:cNvPr>
          <p:cNvSpPr/>
          <p:nvPr/>
        </p:nvSpPr>
        <p:spPr>
          <a:xfrm>
            <a:off x="3681642" y="2273385"/>
            <a:ext cx="4647785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600" b="1" dirty="0"/>
              <a:t>현재 서울 </a:t>
            </a:r>
            <a:r>
              <a:rPr lang="en-US" altLang="ko-KR" sz="1600" b="1" dirty="0"/>
              <a:t>‘</a:t>
            </a:r>
            <a:r>
              <a:rPr lang="ko-KR" altLang="en-US" sz="1600" b="1" dirty="0" err="1"/>
              <a:t>따릉이</a:t>
            </a:r>
            <a:r>
              <a:rPr lang="en-US" altLang="ko-KR" sz="1600" b="1" dirty="0"/>
              <a:t>’</a:t>
            </a:r>
            <a:r>
              <a:rPr lang="ko-KR" altLang="en-US" sz="1600" b="1" dirty="0"/>
              <a:t>의 문제점 발생 시 해결방안</a:t>
            </a:r>
          </a:p>
        </p:txBody>
      </p:sp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88314AFC-4029-42CE-BA38-5F15E2D7CA61}"/>
              </a:ext>
            </a:extLst>
          </p:cNvPr>
          <p:cNvSpPr/>
          <p:nvPr/>
        </p:nvSpPr>
        <p:spPr>
          <a:xfrm>
            <a:off x="2177648" y="5460613"/>
            <a:ext cx="7910090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sz="1600" b="1" dirty="0" smtClean="0"/>
              <a:t>”</a:t>
            </a:r>
            <a:r>
              <a:rPr lang="ko-KR" altLang="en-US" sz="1600" b="1" dirty="0"/>
              <a:t>광주도 대여 활발 </a:t>
            </a:r>
            <a:r>
              <a:rPr lang="ko-KR" altLang="en-US" sz="1600" b="1" dirty="0" smtClean="0"/>
              <a:t>지역에</a:t>
            </a:r>
            <a:r>
              <a:rPr lang="en-US" altLang="ko-KR" sz="1600" b="1" dirty="0"/>
              <a:t> </a:t>
            </a:r>
            <a:r>
              <a:rPr lang="ko-KR" altLang="en-US" sz="1600" b="1" dirty="0" smtClean="0"/>
              <a:t>자전거 부족현상이 </a:t>
            </a:r>
            <a:r>
              <a:rPr lang="ko-KR" altLang="en-US" sz="1600" b="1" dirty="0"/>
              <a:t>발생한다면</a:t>
            </a:r>
            <a:r>
              <a:rPr lang="en-US" altLang="ko-KR" sz="1600" b="1" dirty="0"/>
              <a:t>?”</a:t>
            </a:r>
            <a:endParaRPr lang="ko-KR" altLang="en-US" b="1" dirty="0"/>
          </a:p>
        </p:txBody>
      </p:sp>
      <p:sp>
        <p:nvSpPr>
          <p:cNvPr id="5" name="TextBox 4">
            <a:extLst>
              <a:ext uri="{FF2B5EF4-FFF2-40B4-BE49-F238E27FC236}">
                <a16:creationId xmlns="" xmlns:a16="http://schemas.microsoft.com/office/drawing/2014/main" id="{D5903281-F3F1-4E39-9E51-05A68F259FBF}"/>
              </a:ext>
            </a:extLst>
          </p:cNvPr>
          <p:cNvSpPr txBox="1"/>
          <p:nvPr/>
        </p:nvSpPr>
        <p:spPr>
          <a:xfrm>
            <a:off x="3972453" y="5877272"/>
            <a:ext cx="43204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b="1" dirty="0"/>
              <a:t>해결방안으로 </a:t>
            </a:r>
            <a:r>
              <a:rPr lang="en-US" altLang="ko-KR" b="1" dirty="0" smtClean="0">
                <a:solidFill>
                  <a:srgbClr val="FF0000"/>
                </a:solidFill>
              </a:rPr>
              <a:t>Incentive</a:t>
            </a:r>
            <a:r>
              <a:rPr lang="ko-KR" altLang="en-US" b="1" dirty="0" smtClean="0">
                <a:solidFill>
                  <a:srgbClr val="FF0000"/>
                </a:solidFill>
              </a:rPr>
              <a:t> </a:t>
            </a:r>
            <a:r>
              <a:rPr lang="ko-KR" altLang="en-US" b="1" dirty="0">
                <a:solidFill>
                  <a:srgbClr val="FF0000"/>
                </a:solidFill>
              </a:rPr>
              <a:t>제도</a:t>
            </a:r>
            <a:r>
              <a:rPr lang="ko-KR" altLang="en-US" b="1" dirty="0"/>
              <a:t>를 제시</a:t>
            </a:r>
            <a:r>
              <a:rPr lang="en-US" altLang="ko-KR" b="1" dirty="0"/>
              <a:t>!</a:t>
            </a:r>
            <a:endParaRPr lang="ko-KR" altLang="en-US" b="1" dirty="0"/>
          </a:p>
        </p:txBody>
      </p:sp>
    </p:spTree>
    <p:extLst>
      <p:ext uri="{BB962C8B-B14F-4D97-AF65-F5344CB8AC3E}">
        <p14:creationId xmlns:p14="http://schemas.microsoft.com/office/powerpoint/2010/main" val="28236833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직사각형 10">
            <a:extLst>
              <a:ext uri="{FF2B5EF4-FFF2-40B4-BE49-F238E27FC236}">
                <a16:creationId xmlns="" xmlns:a16="http://schemas.microsoft.com/office/drawing/2014/main" id="{51027C7A-D51F-41FC-84D7-AA29771C1845}"/>
              </a:ext>
            </a:extLst>
          </p:cNvPr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="" xmlns:a16="http://schemas.microsoft.com/office/drawing/2014/main" id="{B51529F5-9A8B-4421-A6CD-5D8C00DDA0EE}"/>
              </a:ext>
            </a:extLst>
          </p:cNvPr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03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15" name="그룹 14">
            <a:extLst>
              <a:ext uri="{FF2B5EF4-FFF2-40B4-BE49-F238E27FC236}">
                <a16:creationId xmlns="" xmlns:a16="http://schemas.microsoft.com/office/drawing/2014/main" id="{3AB7FE8D-72C2-46DF-AF56-8F83CB036FC2}"/>
              </a:ext>
            </a:extLst>
          </p:cNvPr>
          <p:cNvGrpSpPr/>
          <p:nvPr/>
        </p:nvGrpSpPr>
        <p:grpSpPr>
          <a:xfrm>
            <a:off x="913477" y="227152"/>
            <a:ext cx="3656770" cy="765499"/>
            <a:chOff x="859687" y="192743"/>
            <a:chExt cx="3656770" cy="765499"/>
          </a:xfrm>
        </p:grpSpPr>
        <p:sp>
          <p:nvSpPr>
            <p:cNvPr id="16" name="TextBox 15">
              <a:extLst>
                <a:ext uri="{FF2B5EF4-FFF2-40B4-BE49-F238E27FC236}">
                  <a16:creationId xmlns="" xmlns:a16="http://schemas.microsoft.com/office/drawing/2014/main" id="{CCFFE664-29B8-4DB9-946F-8EA88317DC9E}"/>
                </a:ext>
              </a:extLst>
            </p:cNvPr>
            <p:cNvSpPr txBox="1"/>
            <p:nvPr/>
          </p:nvSpPr>
          <p:spPr>
            <a:xfrm>
              <a:off x="859687" y="192743"/>
              <a:ext cx="36567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tx2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기대효과 및 활용방안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="" xmlns:a16="http://schemas.microsoft.com/office/drawing/2014/main" id="{B0E62EC1-EA40-4F84-BFA2-3290451C1F43}"/>
                </a:ext>
              </a:extLst>
            </p:cNvPr>
            <p:cNvSpPr txBox="1"/>
            <p:nvPr/>
          </p:nvSpPr>
          <p:spPr>
            <a:xfrm>
              <a:off x="859687" y="619688"/>
              <a:ext cx="298992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err="1">
                  <a:latin typeface="HY견고딕" panose="02030600000101010101" pitchFamily="18" charset="-127"/>
                  <a:ea typeface="HY견고딕" panose="02030600000101010101" pitchFamily="18" charset="-127"/>
                </a:rPr>
                <a:t>타랑께</a:t>
              </a:r>
              <a:r>
                <a:rPr lang="ko-KR" altLang="en-US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 주차인센티브 위치선정</a:t>
              </a:r>
            </a:p>
          </p:txBody>
        </p:sp>
      </p:grpSp>
      <p:sp>
        <p:nvSpPr>
          <p:cNvPr id="31" name="TextBox 30">
            <a:extLst>
              <a:ext uri="{FF2B5EF4-FFF2-40B4-BE49-F238E27FC236}">
                <a16:creationId xmlns="" xmlns:a16="http://schemas.microsoft.com/office/drawing/2014/main" id="{AE8C243C-5107-4D54-ACEA-3AAA0F8FA446}"/>
              </a:ext>
            </a:extLst>
          </p:cNvPr>
          <p:cNvSpPr txBox="1"/>
          <p:nvPr/>
        </p:nvSpPr>
        <p:spPr>
          <a:xfrm>
            <a:off x="8602580" y="5324683"/>
            <a:ext cx="3625944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1600" b="1" dirty="0"/>
              <a:t>“</a:t>
            </a:r>
            <a:r>
              <a:rPr lang="ko-KR" altLang="en-US" sz="1600" b="1" dirty="0"/>
              <a:t>사람들이 많이 </a:t>
            </a:r>
            <a:r>
              <a:rPr lang="ko-KR" altLang="en-US" sz="1600" b="1" dirty="0" smtClean="0"/>
              <a:t>사용할 것으로</a:t>
            </a:r>
            <a:endParaRPr lang="en-US" altLang="ko-KR" sz="1600" b="1" dirty="0" smtClean="0"/>
          </a:p>
          <a:p>
            <a:pPr algn="ctr">
              <a:lnSpc>
                <a:spcPct val="150000"/>
              </a:lnSpc>
            </a:pPr>
            <a:r>
              <a:rPr lang="ko-KR" altLang="en-US" sz="1600" b="1" dirty="0" smtClean="0"/>
              <a:t> 예상되는 정류장 유추</a:t>
            </a:r>
            <a:r>
              <a:rPr lang="en-US" altLang="ko-KR" sz="1600" b="1" dirty="0" smtClean="0"/>
              <a:t>”</a:t>
            </a:r>
            <a:endParaRPr lang="ko-KR" altLang="en-US" sz="1600" b="1" dirty="0"/>
          </a:p>
        </p:txBody>
      </p:sp>
      <p:pic>
        <p:nvPicPr>
          <p:cNvPr id="18" name="_x781043840">
            <a:extLst>
              <a:ext uri="{FF2B5EF4-FFF2-40B4-BE49-F238E27FC236}">
                <a16:creationId xmlns="" xmlns:a16="http://schemas.microsoft.com/office/drawing/2014/main" id="{5021591C-7F31-4F19-88E6-874B3C12643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5400" y="2363048"/>
            <a:ext cx="7491311" cy="244865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1" name="사각형: 둥근 모서리 21">
            <a:extLst>
              <a:ext uri="{FF2B5EF4-FFF2-40B4-BE49-F238E27FC236}">
                <a16:creationId xmlns="" xmlns:a16="http://schemas.microsoft.com/office/drawing/2014/main" id="{FA436DC1-2BD6-40A9-885C-120FFDC0DC81}"/>
              </a:ext>
            </a:extLst>
          </p:cNvPr>
          <p:cNvSpPr/>
          <p:nvPr/>
        </p:nvSpPr>
        <p:spPr>
          <a:xfrm>
            <a:off x="737801" y="5106440"/>
            <a:ext cx="7473561" cy="1203382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endParaRPr lang="en-US" altLang="ko-KR" sz="1600" b="1" dirty="0">
              <a:latin typeface="+mn-ea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b="1" dirty="0">
                <a:latin typeface="+mn-ea"/>
              </a:rPr>
              <a:t>사람들이 많이 사용할 </a:t>
            </a:r>
            <a:r>
              <a:rPr lang="ko-KR" altLang="en-US" sz="1400" b="1" dirty="0" err="1">
                <a:latin typeface="+mn-ea"/>
              </a:rPr>
              <a:t>타랑께</a:t>
            </a:r>
            <a:r>
              <a:rPr lang="ko-KR" altLang="en-US" sz="1400" b="1" dirty="0">
                <a:latin typeface="+mn-ea"/>
              </a:rPr>
              <a:t> 정류장</a:t>
            </a:r>
            <a:r>
              <a:rPr lang="en-US" altLang="ko-KR" sz="1400" b="1" dirty="0">
                <a:latin typeface="+mn-ea"/>
              </a:rPr>
              <a:t>(=</a:t>
            </a:r>
            <a:r>
              <a:rPr lang="ko-KR" altLang="en-US" sz="1400" b="1" dirty="0" err="1">
                <a:latin typeface="+mn-ea"/>
              </a:rPr>
              <a:t>수완동</a:t>
            </a:r>
            <a:r>
              <a:rPr lang="en-US" altLang="ko-KR" sz="1400" b="1" dirty="0">
                <a:latin typeface="+mn-ea"/>
              </a:rPr>
              <a:t>)</a:t>
            </a:r>
            <a:r>
              <a:rPr lang="ko-KR" altLang="en-US" sz="1400" b="1" dirty="0">
                <a:latin typeface="+mn-ea"/>
              </a:rPr>
              <a:t> 유추 </a:t>
            </a:r>
            <a:r>
              <a:rPr lang="ko-KR" altLang="en-US" sz="1400" b="1" dirty="0" smtClean="0">
                <a:latin typeface="+mn-ea"/>
              </a:rPr>
              <a:t>후 </a:t>
            </a:r>
            <a:r>
              <a:rPr lang="ko-KR" altLang="en-US" sz="1400" b="1" kern="0" dirty="0">
                <a:solidFill>
                  <a:srgbClr val="000000"/>
                </a:solidFill>
                <a:latin typeface="+mn-ea"/>
              </a:rPr>
              <a:t>이 정류소 반경 </a:t>
            </a:r>
            <a:r>
              <a:rPr lang="en-US" altLang="ko-KR" sz="1400" b="1" kern="0" dirty="0">
                <a:solidFill>
                  <a:srgbClr val="000000"/>
                </a:solidFill>
                <a:latin typeface="+mn-ea"/>
              </a:rPr>
              <a:t>10m </a:t>
            </a:r>
            <a:r>
              <a:rPr lang="ko-KR" altLang="en-US" sz="1400" b="1" kern="0" dirty="0">
                <a:solidFill>
                  <a:srgbClr val="000000"/>
                </a:solidFill>
                <a:latin typeface="+mn-ea"/>
              </a:rPr>
              <a:t>안에 ‘</a:t>
            </a:r>
            <a:r>
              <a:rPr lang="ko-KR" altLang="en-US" sz="1400" b="1" kern="0" dirty="0" err="1">
                <a:solidFill>
                  <a:srgbClr val="000000"/>
                </a:solidFill>
                <a:latin typeface="+mn-ea"/>
              </a:rPr>
              <a:t>타랑께</a:t>
            </a:r>
            <a:r>
              <a:rPr lang="ko-KR" altLang="en-US" sz="1400" b="1" kern="0" dirty="0">
                <a:solidFill>
                  <a:srgbClr val="000000"/>
                </a:solidFill>
                <a:latin typeface="+mn-ea"/>
              </a:rPr>
              <a:t>’를 주차할 </a:t>
            </a:r>
            <a:r>
              <a:rPr lang="ko-KR" altLang="en-US" sz="1400" b="1" kern="0" dirty="0" smtClean="0">
                <a:solidFill>
                  <a:srgbClr val="000000"/>
                </a:solidFill>
                <a:latin typeface="+mn-ea"/>
              </a:rPr>
              <a:t>시 </a:t>
            </a:r>
            <a:r>
              <a:rPr lang="en-US" altLang="ko-KR" sz="1400" b="1" kern="0" dirty="0" smtClean="0">
                <a:solidFill>
                  <a:srgbClr val="FF0000"/>
                </a:solidFill>
                <a:latin typeface="+mn-ea"/>
              </a:rPr>
              <a:t>Incentive </a:t>
            </a:r>
            <a:r>
              <a:rPr lang="ko-KR" altLang="en-US" sz="1400" b="1" kern="0" dirty="0" smtClean="0">
                <a:solidFill>
                  <a:srgbClr val="000000"/>
                </a:solidFill>
                <a:latin typeface="+mn-ea"/>
              </a:rPr>
              <a:t>를 </a:t>
            </a:r>
            <a:r>
              <a:rPr lang="ko-KR" altLang="en-US" sz="1400" b="1" kern="0" dirty="0">
                <a:solidFill>
                  <a:srgbClr val="000000"/>
                </a:solidFill>
                <a:latin typeface="+mn-ea"/>
              </a:rPr>
              <a:t>지급하면 더 </a:t>
            </a:r>
            <a:r>
              <a:rPr lang="ko-KR" altLang="en-US" sz="1400" b="1" kern="0" dirty="0" smtClean="0">
                <a:solidFill>
                  <a:srgbClr val="000000"/>
                </a:solidFill>
                <a:latin typeface="+mn-ea"/>
              </a:rPr>
              <a:t>효율적</a:t>
            </a:r>
            <a:r>
              <a:rPr lang="ko-KR" altLang="en-US" sz="1400" b="1" kern="0" dirty="0">
                <a:solidFill>
                  <a:srgbClr val="000000"/>
                </a:solidFill>
                <a:latin typeface="+mn-ea"/>
              </a:rPr>
              <a:t>인</a:t>
            </a:r>
            <a:r>
              <a:rPr lang="ko-KR" altLang="en-US" sz="1400" b="1" kern="0" dirty="0" smtClean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en-US" sz="1400" b="1" kern="0" dirty="0">
                <a:solidFill>
                  <a:srgbClr val="000000"/>
                </a:solidFill>
                <a:latin typeface="+mn-ea"/>
              </a:rPr>
              <a:t>운영이 가능할 것으로 기대</a:t>
            </a:r>
            <a:endParaRPr lang="en-US" altLang="ko-KR" sz="1400" b="1" kern="0" dirty="0">
              <a:solidFill>
                <a:srgbClr val="000000"/>
              </a:solidFill>
              <a:latin typeface="+mn-ea"/>
            </a:endParaRPr>
          </a:p>
          <a:p>
            <a:pPr algn="ctr">
              <a:lnSpc>
                <a:spcPct val="150000"/>
              </a:lnSpc>
            </a:pPr>
            <a:endParaRPr lang="ko-KR" altLang="en-US" kern="0" dirty="0">
              <a:solidFill>
                <a:srgbClr val="000000"/>
              </a:solidFill>
              <a:latin typeface="+mn-ea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A9207BD7-8EB4-42CF-A4B0-C25EF4825F04}"/>
              </a:ext>
            </a:extLst>
          </p:cNvPr>
          <p:cNvSpPr/>
          <p:nvPr/>
        </p:nvSpPr>
        <p:spPr>
          <a:xfrm>
            <a:off x="695400" y="1631044"/>
            <a:ext cx="2232248" cy="414450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/>
              <a:t>인센티브 제도 활용</a:t>
            </a:r>
          </a:p>
        </p:txBody>
      </p:sp>
      <p:sp>
        <p:nvSpPr>
          <p:cNvPr id="25" name="사각형: 둥근 모서리 4">
            <a:extLst>
              <a:ext uri="{FF2B5EF4-FFF2-40B4-BE49-F238E27FC236}">
                <a16:creationId xmlns="" xmlns:a16="http://schemas.microsoft.com/office/drawing/2014/main" id="{C020FBDE-A2FA-4AAB-8324-42D25A6ACC9A}"/>
              </a:ext>
            </a:extLst>
          </p:cNvPr>
          <p:cNvSpPr/>
          <p:nvPr/>
        </p:nvSpPr>
        <p:spPr>
          <a:xfrm>
            <a:off x="9009948" y="2103334"/>
            <a:ext cx="2753912" cy="2952328"/>
          </a:xfrm>
          <a:prstGeom prst="roundRect">
            <a:avLst>
              <a:gd name="adj" fmla="val 11392"/>
            </a:avLst>
          </a:prstGeom>
          <a:ln w="38100">
            <a:solidFill>
              <a:schemeClr val="accent6">
                <a:lumMod val="60000"/>
                <a:lumOff val="40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직사각형 29">
            <a:extLst>
              <a:ext uri="{FF2B5EF4-FFF2-40B4-BE49-F238E27FC236}">
                <a16:creationId xmlns="" xmlns:a16="http://schemas.microsoft.com/office/drawing/2014/main" id="{A86E9682-9AB1-4840-842F-54FF155E2083}"/>
              </a:ext>
            </a:extLst>
          </p:cNvPr>
          <p:cNvSpPr/>
          <p:nvPr/>
        </p:nvSpPr>
        <p:spPr>
          <a:xfrm>
            <a:off x="9009948" y="2732395"/>
            <a:ext cx="2753913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/>
              <a:t>“</a:t>
            </a:r>
            <a:r>
              <a:rPr lang="ko-KR" altLang="en-US" b="1" dirty="0"/>
              <a:t>지하철과 인접</a:t>
            </a:r>
            <a:r>
              <a:rPr lang="en-US" altLang="ko-KR" b="1" dirty="0" smtClean="0"/>
              <a:t>”</a:t>
            </a:r>
            <a:endParaRPr lang="en-US" altLang="ko-KR" b="1" dirty="0"/>
          </a:p>
          <a:p>
            <a:pPr algn="ctr">
              <a:lnSpc>
                <a:spcPct val="150000"/>
              </a:lnSpc>
            </a:pPr>
            <a:r>
              <a:rPr lang="en-US" altLang="ko-KR" b="1" dirty="0"/>
              <a:t>“</a:t>
            </a:r>
            <a:r>
              <a:rPr lang="ko-KR" altLang="en-US" b="1" dirty="0"/>
              <a:t>많은 버스정류장 수</a:t>
            </a:r>
            <a:r>
              <a:rPr lang="en-US" altLang="ko-KR" b="1" dirty="0" smtClean="0"/>
              <a:t>”</a:t>
            </a:r>
            <a:endParaRPr lang="en-US" altLang="ko-KR" b="1" dirty="0"/>
          </a:p>
          <a:p>
            <a:pPr algn="ctr">
              <a:lnSpc>
                <a:spcPct val="150000"/>
              </a:lnSpc>
            </a:pPr>
            <a:r>
              <a:rPr lang="en-US" altLang="ko-KR" b="1" dirty="0"/>
              <a:t>“</a:t>
            </a:r>
            <a:r>
              <a:rPr lang="ko-KR" altLang="en-US" b="1" dirty="0"/>
              <a:t>강변 및 천변 인접</a:t>
            </a:r>
            <a:r>
              <a:rPr lang="en-US" altLang="ko-KR" b="1" dirty="0" smtClean="0"/>
              <a:t>”</a:t>
            </a:r>
            <a:endParaRPr lang="en-US" altLang="ko-KR" b="1" dirty="0"/>
          </a:p>
          <a:p>
            <a:pPr algn="ctr">
              <a:lnSpc>
                <a:spcPct val="150000"/>
              </a:lnSpc>
            </a:pPr>
            <a:r>
              <a:rPr lang="en-US" altLang="ko-KR" b="1" dirty="0"/>
              <a:t>“</a:t>
            </a:r>
            <a:r>
              <a:rPr lang="ko-KR" altLang="en-US" b="1" dirty="0"/>
              <a:t>주요시설 인접</a:t>
            </a:r>
            <a:r>
              <a:rPr lang="en-US" altLang="ko-KR" b="1" dirty="0"/>
              <a:t>”</a:t>
            </a:r>
          </a:p>
        </p:txBody>
      </p:sp>
      <p:sp>
        <p:nvSpPr>
          <p:cNvPr id="32" name="이등변 삼각형 31">
            <a:extLst>
              <a:ext uri="{FF2B5EF4-FFF2-40B4-BE49-F238E27FC236}">
                <a16:creationId xmlns="" xmlns:a16="http://schemas.microsoft.com/office/drawing/2014/main" id="{A33A3311-1DDD-404C-91FA-A58CDFBC7298}"/>
              </a:ext>
            </a:extLst>
          </p:cNvPr>
          <p:cNvSpPr/>
          <p:nvPr/>
        </p:nvSpPr>
        <p:spPr>
          <a:xfrm rot="16200000">
            <a:off x="8510860" y="3501455"/>
            <a:ext cx="228142" cy="212637"/>
          </a:xfrm>
          <a:prstGeom prst="triangl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247590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모서리가 둥근 직사각형 3"/>
          <p:cNvSpPr/>
          <p:nvPr/>
        </p:nvSpPr>
        <p:spPr>
          <a:xfrm>
            <a:off x="203738" y="2852937"/>
            <a:ext cx="5388206" cy="3816424"/>
          </a:xfrm>
          <a:prstGeom prst="roundRect">
            <a:avLst>
              <a:gd name="adj" fmla="val 6701"/>
            </a:avLst>
          </a:prstGeom>
          <a:ln w="285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사각형: 둥근 모서리 2">
            <a:extLst>
              <a:ext uri="{FF2B5EF4-FFF2-40B4-BE49-F238E27FC236}">
                <a16:creationId xmlns="" xmlns:a16="http://schemas.microsoft.com/office/drawing/2014/main" id="{0B243A0C-4AC4-4DB2-B9E9-88361B43DB8F}"/>
              </a:ext>
            </a:extLst>
          </p:cNvPr>
          <p:cNvSpPr/>
          <p:nvPr/>
        </p:nvSpPr>
        <p:spPr>
          <a:xfrm>
            <a:off x="460440" y="3535398"/>
            <a:ext cx="4794590" cy="531172"/>
          </a:xfrm>
          <a:prstGeom prst="roundRect">
            <a:avLst>
              <a:gd name="adj" fmla="val 9285"/>
            </a:avLst>
          </a:prstGeom>
          <a:solidFill>
            <a:schemeClr val="accent2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5CCE3847-8410-47FB-8C72-82FAAEC9EAD4}"/>
              </a:ext>
            </a:extLst>
          </p:cNvPr>
          <p:cNvSpPr/>
          <p:nvPr/>
        </p:nvSpPr>
        <p:spPr>
          <a:xfrm>
            <a:off x="203738" y="3199279"/>
            <a:ext cx="2465528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 b="1" dirty="0"/>
              <a:t>기존의 자전거 도로</a:t>
            </a:r>
            <a:endParaRPr lang="en-US" altLang="ko-KR" sz="1600" b="1" dirty="0"/>
          </a:p>
        </p:txBody>
      </p:sp>
      <p:sp>
        <p:nvSpPr>
          <p:cNvPr id="17" name="Rectangle 4">
            <a:extLst>
              <a:ext uri="{FF2B5EF4-FFF2-40B4-BE49-F238E27FC236}">
                <a16:creationId xmlns="" xmlns:a16="http://schemas.microsoft.com/office/drawing/2014/main" id="{3B24A90B-3746-4CCA-92FE-16FDAF52686E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1027" name="_x259404536" descr="EMB0000584c797e">
            <a:extLst>
              <a:ext uri="{FF2B5EF4-FFF2-40B4-BE49-F238E27FC236}">
                <a16:creationId xmlns="" xmlns:a16="http://schemas.microsoft.com/office/drawing/2014/main" id="{9FF1305A-3A22-4B40-8B34-C7FEDEF7423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205"/>
          <a:stretch>
            <a:fillRect/>
          </a:stretch>
        </p:blipFill>
        <p:spPr bwMode="auto">
          <a:xfrm>
            <a:off x="5874534" y="2037457"/>
            <a:ext cx="5946429" cy="472403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5" name="직사각형 14">
            <a:extLst>
              <a:ext uri="{FF2B5EF4-FFF2-40B4-BE49-F238E27FC236}">
                <a16:creationId xmlns="" xmlns:a16="http://schemas.microsoft.com/office/drawing/2014/main" id="{9172D666-BA99-430D-9421-49587C7F36B0}"/>
              </a:ext>
            </a:extLst>
          </p:cNvPr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="" xmlns:a16="http://schemas.microsoft.com/office/drawing/2014/main" id="{4EDEB695-A8CC-40DD-B8A3-9E985547C428}"/>
              </a:ext>
            </a:extLst>
          </p:cNvPr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03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="" xmlns:a16="http://schemas.microsoft.com/office/drawing/2014/main" id="{F9B5F08C-1B09-4DE7-92BF-175119C0E0B4}"/>
              </a:ext>
            </a:extLst>
          </p:cNvPr>
          <p:cNvGrpSpPr/>
          <p:nvPr/>
        </p:nvGrpSpPr>
        <p:grpSpPr>
          <a:xfrm>
            <a:off x="913477" y="227152"/>
            <a:ext cx="4360489" cy="765499"/>
            <a:chOff x="859687" y="192743"/>
            <a:chExt cx="4360489" cy="765499"/>
          </a:xfrm>
        </p:grpSpPr>
        <p:sp>
          <p:nvSpPr>
            <p:cNvPr id="19" name="TextBox 18">
              <a:extLst>
                <a:ext uri="{FF2B5EF4-FFF2-40B4-BE49-F238E27FC236}">
                  <a16:creationId xmlns="" xmlns:a16="http://schemas.microsoft.com/office/drawing/2014/main" id="{E34A9A8F-97E7-4287-9E8F-3E97785369A8}"/>
                </a:ext>
              </a:extLst>
            </p:cNvPr>
            <p:cNvSpPr txBox="1"/>
            <p:nvPr/>
          </p:nvSpPr>
          <p:spPr>
            <a:xfrm>
              <a:off x="859687" y="192743"/>
              <a:ext cx="36567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tx2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기대효과 및 활용방안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="" xmlns:a16="http://schemas.microsoft.com/office/drawing/2014/main" id="{1CE9D499-5787-4B10-8687-4C1BB7FAABE7}"/>
                </a:ext>
              </a:extLst>
            </p:cNvPr>
            <p:cNvSpPr txBox="1"/>
            <p:nvPr/>
          </p:nvSpPr>
          <p:spPr>
            <a:xfrm>
              <a:off x="859687" y="619688"/>
              <a:ext cx="436048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자전거 도로 정비 및 신규 설치 우선지역 선정</a:t>
              </a:r>
            </a:p>
          </p:txBody>
        </p:sp>
      </p:grpSp>
      <p:sp>
        <p:nvSpPr>
          <p:cNvPr id="26" name="직사각형 25">
            <a:extLst>
              <a:ext uri="{FF2B5EF4-FFF2-40B4-BE49-F238E27FC236}">
                <a16:creationId xmlns="" xmlns:a16="http://schemas.microsoft.com/office/drawing/2014/main" id="{8B4A79BE-BB7E-4FE5-8127-6FCF383E680C}"/>
              </a:ext>
            </a:extLst>
          </p:cNvPr>
          <p:cNvSpPr/>
          <p:nvPr/>
        </p:nvSpPr>
        <p:spPr>
          <a:xfrm>
            <a:off x="732883" y="3647489"/>
            <a:ext cx="55601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b="1" dirty="0" err="1"/>
              <a:t>롯데아울렛</a:t>
            </a:r>
            <a:r>
              <a:rPr lang="ko-KR" altLang="en-US" sz="1400" b="1" dirty="0"/>
              <a:t> ▶ 광주광역시청            </a:t>
            </a:r>
            <a:r>
              <a:rPr lang="en-US" altLang="ko-KR" sz="1400" b="1" dirty="0">
                <a:solidFill>
                  <a:srgbClr val="FF0000"/>
                </a:solidFill>
              </a:rPr>
              <a:t>43</a:t>
            </a:r>
            <a:r>
              <a:rPr lang="ko-KR" altLang="en-US" sz="1400" b="1" dirty="0">
                <a:solidFill>
                  <a:srgbClr val="FF0000"/>
                </a:solidFill>
              </a:rPr>
              <a:t>분 소요</a:t>
            </a:r>
            <a:endParaRPr lang="en-US" altLang="ko-KR" sz="1400" b="1" dirty="0">
              <a:solidFill>
                <a:srgbClr val="FF0000"/>
              </a:solidFill>
            </a:endParaRPr>
          </a:p>
        </p:txBody>
      </p:sp>
      <p:sp>
        <p:nvSpPr>
          <p:cNvPr id="27" name="사각형: 둥근 모서리 26">
            <a:extLst>
              <a:ext uri="{FF2B5EF4-FFF2-40B4-BE49-F238E27FC236}">
                <a16:creationId xmlns="" xmlns:a16="http://schemas.microsoft.com/office/drawing/2014/main" id="{B08556CB-B5BA-4373-97AD-5BAFCA9FA44F}"/>
              </a:ext>
            </a:extLst>
          </p:cNvPr>
          <p:cNvSpPr/>
          <p:nvPr/>
        </p:nvSpPr>
        <p:spPr>
          <a:xfrm>
            <a:off x="479376" y="4794013"/>
            <a:ext cx="4794590" cy="479379"/>
          </a:xfrm>
          <a:prstGeom prst="roundRect">
            <a:avLst>
              <a:gd name="adj" fmla="val 9285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1600" dirty="0"/>
          </a:p>
        </p:txBody>
      </p:sp>
      <p:sp>
        <p:nvSpPr>
          <p:cNvPr id="28" name="직사각형 27">
            <a:extLst>
              <a:ext uri="{FF2B5EF4-FFF2-40B4-BE49-F238E27FC236}">
                <a16:creationId xmlns="" xmlns:a16="http://schemas.microsoft.com/office/drawing/2014/main" id="{FB816341-152E-4913-8995-328335B2B4CF}"/>
              </a:ext>
            </a:extLst>
          </p:cNvPr>
          <p:cNvSpPr/>
          <p:nvPr/>
        </p:nvSpPr>
        <p:spPr>
          <a:xfrm>
            <a:off x="-19741" y="4469473"/>
            <a:ext cx="3544943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1600" b="1" dirty="0"/>
              <a:t>새로 제안하는 자전거 도로</a:t>
            </a:r>
            <a:endParaRPr lang="en-US" altLang="ko-KR" sz="1600" b="1" dirty="0"/>
          </a:p>
        </p:txBody>
      </p:sp>
      <p:sp>
        <p:nvSpPr>
          <p:cNvPr id="31" name="직사각형 30">
            <a:extLst>
              <a:ext uri="{FF2B5EF4-FFF2-40B4-BE49-F238E27FC236}">
                <a16:creationId xmlns="" xmlns:a16="http://schemas.microsoft.com/office/drawing/2014/main" id="{E7BD2B88-CA57-4565-A58D-B2CE8A34B993}"/>
              </a:ext>
            </a:extLst>
          </p:cNvPr>
          <p:cNvSpPr/>
          <p:nvPr/>
        </p:nvSpPr>
        <p:spPr>
          <a:xfrm>
            <a:off x="740438" y="4895465"/>
            <a:ext cx="5560194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1400" b="1" dirty="0" err="1"/>
              <a:t>롯데아울렛</a:t>
            </a:r>
            <a:r>
              <a:rPr lang="ko-KR" altLang="en-US" sz="1400" b="1" dirty="0"/>
              <a:t> ▶ 광주광역시청            </a:t>
            </a:r>
            <a:r>
              <a:rPr lang="en-US" altLang="ko-KR" sz="1400" b="1" dirty="0">
                <a:solidFill>
                  <a:schemeClr val="accent5">
                    <a:lumMod val="75000"/>
                  </a:schemeClr>
                </a:solidFill>
              </a:rPr>
              <a:t>33</a:t>
            </a:r>
            <a:r>
              <a:rPr lang="ko-KR" altLang="en-US" sz="1400" b="1" dirty="0">
                <a:solidFill>
                  <a:schemeClr val="accent5">
                    <a:lumMod val="75000"/>
                  </a:schemeClr>
                </a:solidFill>
              </a:rPr>
              <a:t>분 소요</a:t>
            </a:r>
            <a:endParaRPr lang="en-US" altLang="ko-KR" sz="1400" b="1" dirty="0">
              <a:solidFill>
                <a:schemeClr val="accent5">
                  <a:lumMod val="75000"/>
                </a:schemeClr>
              </a:solidFill>
            </a:endParaRPr>
          </a:p>
        </p:txBody>
      </p:sp>
      <p:sp>
        <p:nvSpPr>
          <p:cNvPr id="32" name="직사각형 31">
            <a:extLst>
              <a:ext uri="{FF2B5EF4-FFF2-40B4-BE49-F238E27FC236}">
                <a16:creationId xmlns="" xmlns:a16="http://schemas.microsoft.com/office/drawing/2014/main" id="{BC405492-5928-4991-9048-AF08033CFB80}"/>
              </a:ext>
            </a:extLst>
          </p:cNvPr>
          <p:cNvSpPr/>
          <p:nvPr/>
        </p:nvSpPr>
        <p:spPr>
          <a:xfrm>
            <a:off x="718726" y="5661248"/>
            <a:ext cx="4393910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altLang="ko-KR" b="1" dirty="0"/>
              <a:t>“</a:t>
            </a:r>
            <a:r>
              <a:rPr lang="ko-KR" altLang="en-US" b="1" dirty="0"/>
              <a:t>안전성과 신속성이 확보된</a:t>
            </a:r>
            <a:endParaRPr lang="en-US" altLang="ko-KR" b="1" dirty="0"/>
          </a:p>
          <a:p>
            <a:pPr algn="ctr"/>
            <a:r>
              <a:rPr lang="ko-KR" altLang="en-US" b="1" dirty="0"/>
              <a:t>자전거 도로 지점 선정 가능</a:t>
            </a:r>
            <a:r>
              <a:rPr lang="en-US" altLang="ko-KR" b="1" dirty="0"/>
              <a:t>”</a:t>
            </a:r>
          </a:p>
        </p:txBody>
      </p:sp>
      <p:sp>
        <p:nvSpPr>
          <p:cNvPr id="21" name="직사각형 20">
            <a:extLst>
              <a:ext uri="{FF2B5EF4-FFF2-40B4-BE49-F238E27FC236}">
                <a16:creationId xmlns="" xmlns:a16="http://schemas.microsoft.com/office/drawing/2014/main" id="{B1A022F4-132F-4205-B9C4-F0FDB0A9DA79}"/>
              </a:ext>
            </a:extLst>
          </p:cNvPr>
          <p:cNvSpPr/>
          <p:nvPr/>
        </p:nvSpPr>
        <p:spPr>
          <a:xfrm>
            <a:off x="-340987" y="1281576"/>
            <a:ext cx="1175304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두번째 활용방안 ＂자전거 도로를 정비 및 신규 설치 우선지역 선정에 활용"</a:t>
            </a:r>
            <a:endParaRPr lang="ko-KR" altLang="en-US" sz="2000" b="1" dirty="0">
              <a:solidFill>
                <a:schemeClr val="accent1">
                  <a:lumMod val="75000"/>
                </a:schemeClr>
              </a:solidFill>
              <a:latin typeface="+mn-ea"/>
              <a:cs typeface="맑은 고딕 Semilight" panose="020B0502040204020203" pitchFamily="50" charset="-127"/>
            </a:endParaRPr>
          </a:p>
        </p:txBody>
      </p:sp>
      <p:sp>
        <p:nvSpPr>
          <p:cNvPr id="2" name="직사각형 1"/>
          <p:cNvSpPr/>
          <p:nvPr/>
        </p:nvSpPr>
        <p:spPr>
          <a:xfrm>
            <a:off x="203738" y="2039672"/>
            <a:ext cx="5428875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200" dirty="0"/>
              <a:t>현재 광주광역시는 자전거도로 개선을 통하여 기존 자전거 </a:t>
            </a:r>
            <a:endParaRPr lang="en-US" altLang="ko-KR" sz="1200" dirty="0"/>
          </a:p>
          <a:p>
            <a:pPr algn="ctr">
              <a:lnSpc>
                <a:spcPct val="150000"/>
              </a:lnSpc>
            </a:pPr>
            <a:r>
              <a:rPr lang="ko-KR" altLang="en-US" sz="1200" b="1" dirty="0" err="1"/>
              <a:t>분담율을</a:t>
            </a:r>
            <a:r>
              <a:rPr lang="ko-KR" altLang="en-US" sz="1200" dirty="0"/>
              <a:t> </a:t>
            </a:r>
            <a:r>
              <a:rPr lang="ko-KR" altLang="en-US" sz="1200" b="1" dirty="0"/>
              <a:t>2%에서 5%</a:t>
            </a:r>
            <a:r>
              <a:rPr lang="ko-KR" altLang="en-US" sz="1200" dirty="0"/>
              <a:t>로 향상시키고자 하는 방향</a:t>
            </a:r>
            <a:endParaRPr lang="en-US" altLang="ko-KR" sz="1200" dirty="0"/>
          </a:p>
        </p:txBody>
      </p:sp>
    </p:spTree>
    <p:extLst>
      <p:ext uri="{BB962C8B-B14F-4D97-AF65-F5344CB8AC3E}">
        <p14:creationId xmlns:p14="http://schemas.microsoft.com/office/powerpoint/2010/main" val="2821154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4">
            <a:extLst>
              <a:ext uri="{FF2B5EF4-FFF2-40B4-BE49-F238E27FC236}">
                <a16:creationId xmlns="" xmlns:a16="http://schemas.microsoft.com/office/drawing/2014/main" id="{2D9ED988-6F25-4E3E-A033-9C0DD8E627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>
            <a:lvl1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ko-KR" altLang="ko-KR" sz="1000" b="0" i="0" u="none" strike="noStrike" cap="none" normalizeH="0" baseline="0">
                <a:ln>
                  <a:noFill/>
                </a:ln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  </a:t>
            </a:r>
            <a:endParaRPr kumimoji="0" lang="ko-KR" altLang="ko-KR" sz="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ko-KR" altLang="ko-K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13" name="직사각형 12">
            <a:extLst>
              <a:ext uri="{FF2B5EF4-FFF2-40B4-BE49-F238E27FC236}">
                <a16:creationId xmlns="" xmlns:a16="http://schemas.microsoft.com/office/drawing/2014/main" id="{B2552065-0BDA-4EC8-8CEB-519483361F8C}"/>
              </a:ext>
            </a:extLst>
          </p:cNvPr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D7CDCC9D-D255-4219-BAF3-78A819EEA00C}"/>
              </a:ext>
            </a:extLst>
          </p:cNvPr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03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="" xmlns:a16="http://schemas.microsoft.com/office/drawing/2014/main" id="{DF6BA13E-39E4-49D6-8109-1FAED8EDF5AE}"/>
              </a:ext>
            </a:extLst>
          </p:cNvPr>
          <p:cNvGrpSpPr/>
          <p:nvPr/>
        </p:nvGrpSpPr>
        <p:grpSpPr>
          <a:xfrm>
            <a:off x="913477" y="227152"/>
            <a:ext cx="3656770" cy="765499"/>
            <a:chOff x="859687" y="192743"/>
            <a:chExt cx="3656770" cy="765499"/>
          </a:xfrm>
        </p:grpSpPr>
        <p:sp>
          <p:nvSpPr>
            <p:cNvPr id="20" name="TextBox 19">
              <a:extLst>
                <a:ext uri="{FF2B5EF4-FFF2-40B4-BE49-F238E27FC236}">
                  <a16:creationId xmlns="" xmlns:a16="http://schemas.microsoft.com/office/drawing/2014/main" id="{A45B39B2-D7DE-4018-8D6B-5E800D9F2912}"/>
                </a:ext>
              </a:extLst>
            </p:cNvPr>
            <p:cNvSpPr txBox="1"/>
            <p:nvPr/>
          </p:nvSpPr>
          <p:spPr>
            <a:xfrm>
              <a:off x="859687" y="192743"/>
              <a:ext cx="36567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tx2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기대효과 및 활용방안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="" xmlns:a16="http://schemas.microsoft.com/office/drawing/2014/main" id="{12ECBCEE-8F63-4910-8945-28EFC0C16BD3}"/>
                </a:ext>
              </a:extLst>
            </p:cNvPr>
            <p:cNvSpPr txBox="1"/>
            <p:nvPr/>
          </p:nvSpPr>
          <p:spPr>
            <a:xfrm>
              <a:off x="859687" y="619688"/>
              <a:ext cx="36070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관광 </a:t>
              </a:r>
              <a:r>
                <a:rPr lang="ko-KR" altLang="en-US" sz="1600" dirty="0" err="1">
                  <a:latin typeface="HY견고딕" panose="02030600000101010101" pitchFamily="18" charset="-127"/>
                  <a:ea typeface="HY견고딕" panose="02030600000101010101" pitchFamily="18" charset="-127"/>
                </a:rPr>
                <a:t>레저용</a:t>
              </a:r>
              <a:r>
                <a:rPr lang="ko-KR" altLang="en-US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 </a:t>
              </a:r>
              <a:r>
                <a:rPr lang="ko-KR" altLang="en-US" sz="1600" dirty="0" err="1">
                  <a:latin typeface="HY견고딕" panose="02030600000101010101" pitchFamily="18" charset="-127"/>
                  <a:ea typeface="HY견고딕" panose="02030600000101010101" pitchFamily="18" charset="-127"/>
                </a:rPr>
                <a:t>트래킹</a:t>
              </a:r>
              <a:r>
                <a:rPr lang="ko-KR" altLang="en-US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 종주로 코스 개발</a:t>
              </a:r>
            </a:p>
          </p:txBody>
        </p:sp>
      </p:grpSp>
      <p:sp>
        <p:nvSpPr>
          <p:cNvPr id="23" name="직사각형 22">
            <a:extLst>
              <a:ext uri="{FF2B5EF4-FFF2-40B4-BE49-F238E27FC236}">
                <a16:creationId xmlns="" xmlns:a16="http://schemas.microsoft.com/office/drawing/2014/main" id="{3BA72613-2DAF-4520-81D4-7825F81DA28D}"/>
              </a:ext>
            </a:extLst>
          </p:cNvPr>
          <p:cNvSpPr/>
          <p:nvPr/>
        </p:nvSpPr>
        <p:spPr>
          <a:xfrm>
            <a:off x="337060" y="1240220"/>
            <a:ext cx="8466374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세번째 활용방안 </a:t>
            </a:r>
            <a:r>
              <a:rPr lang="en-US" altLang="ko-KR" sz="2400" b="1" dirty="0">
                <a:solidFill>
                  <a:schemeClr val="accent1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“</a:t>
            </a:r>
            <a:r>
              <a:rPr lang="ko-KR" altLang="en-US" sz="2400" b="1" dirty="0">
                <a:solidFill>
                  <a:schemeClr val="accent1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관광</a:t>
            </a:r>
            <a:r>
              <a:rPr lang="en-US" altLang="ko-KR" sz="2400" b="1" dirty="0">
                <a:solidFill>
                  <a:schemeClr val="accent1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 </a:t>
            </a:r>
            <a:r>
              <a:rPr lang="ko-KR" altLang="en-US" sz="2400" b="1" dirty="0" err="1">
                <a:solidFill>
                  <a:schemeClr val="accent1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레저용</a:t>
            </a:r>
            <a:r>
              <a:rPr lang="ko-KR" altLang="en-US" sz="2400" b="1" dirty="0">
                <a:solidFill>
                  <a:schemeClr val="accent1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 </a:t>
            </a:r>
            <a:r>
              <a:rPr lang="ko-KR" altLang="en-US" sz="2400" b="1" dirty="0" err="1">
                <a:solidFill>
                  <a:schemeClr val="accent1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트래킹</a:t>
            </a:r>
            <a:r>
              <a:rPr lang="ko-KR" altLang="en-US" sz="2400" b="1" dirty="0">
                <a:solidFill>
                  <a:schemeClr val="accent1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 종주로 코스 개발"</a:t>
            </a:r>
            <a:endParaRPr lang="ko-KR" altLang="en-US" sz="2000" b="1" dirty="0">
              <a:solidFill>
                <a:schemeClr val="accent1">
                  <a:lumMod val="75000"/>
                </a:schemeClr>
              </a:solidFill>
              <a:latin typeface="+mn-ea"/>
              <a:cs typeface="맑은 고딕 Semilight" panose="020B0502040204020203" pitchFamily="50" charset="-127"/>
            </a:endParaRPr>
          </a:p>
        </p:txBody>
      </p:sp>
      <p:pic>
        <p:nvPicPr>
          <p:cNvPr id="24" name="_x259398856" descr="EMB0000584c7989">
            <a:extLst>
              <a:ext uri="{FF2B5EF4-FFF2-40B4-BE49-F238E27FC236}">
                <a16:creationId xmlns="" xmlns:a16="http://schemas.microsoft.com/office/drawing/2014/main" id="{D509ECA3-27C8-4CE3-8DEE-F8D075A2816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51" r="51711"/>
          <a:stretch/>
        </p:blipFill>
        <p:spPr bwMode="auto">
          <a:xfrm>
            <a:off x="468823" y="3043662"/>
            <a:ext cx="4879186" cy="3468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직사각형 8">
            <a:extLst>
              <a:ext uri="{FF2B5EF4-FFF2-40B4-BE49-F238E27FC236}">
                <a16:creationId xmlns="" xmlns:a16="http://schemas.microsoft.com/office/drawing/2014/main" id="{DCC5C97D-C1C0-46C9-B25E-436E33512C38}"/>
              </a:ext>
            </a:extLst>
          </p:cNvPr>
          <p:cNvSpPr/>
          <p:nvPr/>
        </p:nvSpPr>
        <p:spPr>
          <a:xfrm>
            <a:off x="547743" y="1901284"/>
            <a:ext cx="11311340" cy="7893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/>
              <a:t>국토종주 자전거길 여행 인증제도</a:t>
            </a:r>
            <a:endParaRPr lang="en-US" altLang="ko-KR" sz="1600" b="1" dirty="0"/>
          </a:p>
          <a:p>
            <a:pPr>
              <a:lnSpc>
                <a:spcPct val="150000"/>
              </a:lnSpc>
            </a:pPr>
            <a:r>
              <a:rPr lang="ko-KR" altLang="en-US" sz="1400" dirty="0">
                <a:latin typeface="+mn-ea"/>
              </a:rPr>
              <a:t>코스를 완주할 경우 완주 인증을 해주고 관련 기념품을 제공하는</a:t>
            </a:r>
            <a:r>
              <a:rPr lang="en-US" altLang="ko-KR" sz="1400" dirty="0">
                <a:latin typeface="+mn-ea"/>
              </a:rPr>
              <a:t>,</a:t>
            </a:r>
            <a:r>
              <a:rPr lang="ko-KR" altLang="en-US" sz="1400" dirty="0">
                <a:latin typeface="+mn-ea"/>
              </a:rPr>
              <a:t> 행정안전부에서 실행하고 있는 제도</a:t>
            </a:r>
          </a:p>
        </p:txBody>
      </p:sp>
      <p:sp>
        <p:nvSpPr>
          <p:cNvPr id="25" name="사각형: 둥근 모서리 24">
            <a:extLst>
              <a:ext uri="{FF2B5EF4-FFF2-40B4-BE49-F238E27FC236}">
                <a16:creationId xmlns="" xmlns:a16="http://schemas.microsoft.com/office/drawing/2014/main" id="{E84E3DEE-46A3-42A4-89CE-9C1A24516850}"/>
              </a:ext>
            </a:extLst>
          </p:cNvPr>
          <p:cNvSpPr/>
          <p:nvPr/>
        </p:nvSpPr>
        <p:spPr>
          <a:xfrm>
            <a:off x="5551546" y="3043662"/>
            <a:ext cx="6318035" cy="646330"/>
          </a:xfrm>
          <a:prstGeom prst="round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600" b="1" dirty="0">
                <a:solidFill>
                  <a:schemeClr val="bg1"/>
                </a:solidFill>
              </a:rPr>
              <a:t>가정 </a:t>
            </a:r>
            <a:r>
              <a:rPr lang="en-US" altLang="ko-KR" sz="1600" b="1" dirty="0">
                <a:solidFill>
                  <a:schemeClr val="bg1"/>
                </a:solidFill>
              </a:rPr>
              <a:t>) </a:t>
            </a:r>
            <a:r>
              <a:rPr lang="ko-KR" altLang="en-US" sz="1600" b="1" dirty="0">
                <a:solidFill>
                  <a:schemeClr val="bg1"/>
                </a:solidFill>
              </a:rPr>
              <a:t>광주광역시에서도 자전거길 여행 인증제도를 도입한다면</a:t>
            </a:r>
            <a:r>
              <a:rPr lang="en-US" altLang="ko-KR" sz="1600" b="1" dirty="0">
                <a:solidFill>
                  <a:schemeClr val="bg1"/>
                </a:solidFill>
              </a:rPr>
              <a:t>?</a:t>
            </a:r>
            <a:endParaRPr lang="ko-KR" altLang="en-US" sz="1600" b="1" dirty="0">
              <a:solidFill>
                <a:schemeClr val="bg1"/>
              </a:solidFill>
            </a:endParaRPr>
          </a:p>
        </p:txBody>
      </p:sp>
      <p:sp>
        <p:nvSpPr>
          <p:cNvPr id="28" name="사각형: 둥근 모서리 27">
            <a:extLst>
              <a:ext uri="{FF2B5EF4-FFF2-40B4-BE49-F238E27FC236}">
                <a16:creationId xmlns="" xmlns:a16="http://schemas.microsoft.com/office/drawing/2014/main" id="{9E05DC64-6953-4592-87E9-0DB9EFF632EE}"/>
              </a:ext>
            </a:extLst>
          </p:cNvPr>
          <p:cNvSpPr/>
          <p:nvPr/>
        </p:nvSpPr>
        <p:spPr>
          <a:xfrm>
            <a:off x="5571895" y="3783781"/>
            <a:ext cx="6318035" cy="61869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우리나라 강 탐방 100선에 들어있는 광주 영산강 </a:t>
            </a:r>
            <a:r>
              <a:rPr lang="ko-KR" altLang="en-US" sz="1400" b="1" dirty="0" err="1">
                <a:solidFill>
                  <a:schemeClr val="tx1"/>
                </a:solidFill>
              </a:rPr>
              <a:t>극락친수지구억새길</a:t>
            </a:r>
            <a:endParaRPr lang="ko-KR" altLang="en-US" sz="1400" b="1" dirty="0">
              <a:solidFill>
                <a:schemeClr val="tx1"/>
              </a:solidFill>
            </a:endParaRPr>
          </a:p>
        </p:txBody>
      </p:sp>
      <p:sp>
        <p:nvSpPr>
          <p:cNvPr id="29" name="사각형: 둥근 모서리 28">
            <a:extLst>
              <a:ext uri="{FF2B5EF4-FFF2-40B4-BE49-F238E27FC236}">
                <a16:creationId xmlns="" xmlns:a16="http://schemas.microsoft.com/office/drawing/2014/main" id="{A8E3D0B6-6203-475B-BD0C-5275FE1A89CB}"/>
              </a:ext>
            </a:extLst>
          </p:cNvPr>
          <p:cNvSpPr/>
          <p:nvPr/>
        </p:nvSpPr>
        <p:spPr>
          <a:xfrm>
            <a:off x="5581743" y="5202914"/>
            <a:ext cx="6287187" cy="586013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영산강과 </a:t>
            </a:r>
            <a:r>
              <a:rPr lang="ko-KR" altLang="en-US" sz="1400" b="1" dirty="0" err="1">
                <a:solidFill>
                  <a:schemeClr val="tx1"/>
                </a:solidFill>
              </a:rPr>
              <a:t>타랑께를</a:t>
            </a:r>
            <a:r>
              <a:rPr lang="ko-KR" altLang="en-US" sz="1400" b="1" dirty="0">
                <a:solidFill>
                  <a:schemeClr val="tx1"/>
                </a:solidFill>
              </a:rPr>
              <a:t> 연계하여 </a:t>
            </a:r>
            <a:r>
              <a:rPr lang="en-US" altLang="ko-KR" sz="1400" b="1" dirty="0" err="1">
                <a:solidFill>
                  <a:schemeClr val="tx1"/>
                </a:solidFill>
              </a:rPr>
              <a:t>Traking</a:t>
            </a:r>
            <a:r>
              <a:rPr lang="en-US" altLang="ko-KR" sz="1400" b="1" dirty="0">
                <a:solidFill>
                  <a:schemeClr val="tx1"/>
                </a:solidFill>
              </a:rPr>
              <a:t> </a:t>
            </a:r>
            <a:r>
              <a:rPr lang="ko-KR" altLang="en-US" sz="1400" b="1" dirty="0">
                <a:solidFill>
                  <a:schemeClr val="tx1"/>
                </a:solidFill>
              </a:rPr>
              <a:t>코스를 개발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="" xmlns:a16="http://schemas.microsoft.com/office/drawing/2014/main" id="{620F664D-2496-45CC-AD02-808A326CD9CD}"/>
              </a:ext>
            </a:extLst>
          </p:cNvPr>
          <p:cNvSpPr/>
          <p:nvPr/>
        </p:nvSpPr>
        <p:spPr>
          <a:xfrm>
            <a:off x="5571895" y="5865979"/>
            <a:ext cx="6277339" cy="646330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광주 시민 및 많은 관광객을 유치할거라는 기대효과</a:t>
            </a:r>
          </a:p>
        </p:txBody>
      </p:sp>
      <p:sp>
        <p:nvSpPr>
          <p:cNvPr id="31" name="사각형: 둥근 모서리 30">
            <a:extLst>
              <a:ext uri="{FF2B5EF4-FFF2-40B4-BE49-F238E27FC236}">
                <a16:creationId xmlns="" xmlns:a16="http://schemas.microsoft.com/office/drawing/2014/main" id="{A9115CA0-3744-4C4C-AA90-22B4EA7C356D}"/>
              </a:ext>
            </a:extLst>
          </p:cNvPr>
          <p:cNvSpPr/>
          <p:nvPr/>
        </p:nvSpPr>
        <p:spPr>
          <a:xfrm>
            <a:off x="5571895" y="4479529"/>
            <a:ext cx="6287187" cy="646331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>
                <a:solidFill>
                  <a:schemeClr val="tx1"/>
                </a:solidFill>
              </a:rPr>
              <a:t>영산강은 분석과정을 통해 얻어낸 </a:t>
            </a:r>
            <a:r>
              <a:rPr lang="ko-KR" altLang="en-US" sz="1400" b="1" dirty="0" err="1">
                <a:solidFill>
                  <a:schemeClr val="tx1"/>
                </a:solidFill>
              </a:rPr>
              <a:t>타랑께</a:t>
            </a:r>
            <a:r>
              <a:rPr lang="ko-KR" altLang="en-US" sz="1400" b="1" dirty="0">
                <a:solidFill>
                  <a:schemeClr val="tx1"/>
                </a:solidFill>
              </a:rPr>
              <a:t> 정류소 지역과 매우 근접</a:t>
            </a:r>
          </a:p>
        </p:txBody>
      </p:sp>
      <p:sp>
        <p:nvSpPr>
          <p:cNvPr id="26" name="이등변 삼각형 25">
            <a:extLst>
              <a:ext uri="{FF2B5EF4-FFF2-40B4-BE49-F238E27FC236}">
                <a16:creationId xmlns="" xmlns:a16="http://schemas.microsoft.com/office/drawing/2014/main" id="{D911E8D2-5BCA-4A71-BACC-241F663841E1}"/>
              </a:ext>
            </a:extLst>
          </p:cNvPr>
          <p:cNvSpPr/>
          <p:nvPr/>
        </p:nvSpPr>
        <p:spPr>
          <a:xfrm flipV="1">
            <a:off x="8679515" y="3609350"/>
            <a:ext cx="228142" cy="209687"/>
          </a:xfrm>
          <a:prstGeom prst="triangl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5" name="이등변 삼각형 34">
            <a:extLst>
              <a:ext uri="{FF2B5EF4-FFF2-40B4-BE49-F238E27FC236}">
                <a16:creationId xmlns="" xmlns:a16="http://schemas.microsoft.com/office/drawing/2014/main" id="{346C3DF9-EF4F-42F9-B94F-CE85351BF095}"/>
              </a:ext>
            </a:extLst>
          </p:cNvPr>
          <p:cNvSpPr/>
          <p:nvPr/>
        </p:nvSpPr>
        <p:spPr>
          <a:xfrm flipV="1">
            <a:off x="8699730" y="4342344"/>
            <a:ext cx="228142" cy="209687"/>
          </a:xfrm>
          <a:prstGeom prst="triangl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6" name="이등변 삼각형 35">
            <a:extLst>
              <a:ext uri="{FF2B5EF4-FFF2-40B4-BE49-F238E27FC236}">
                <a16:creationId xmlns="" xmlns:a16="http://schemas.microsoft.com/office/drawing/2014/main" id="{774FD4E6-9EA9-49BC-A6E8-C2F14ACABEDE}"/>
              </a:ext>
            </a:extLst>
          </p:cNvPr>
          <p:cNvSpPr/>
          <p:nvPr/>
        </p:nvSpPr>
        <p:spPr>
          <a:xfrm flipV="1">
            <a:off x="8699730" y="5048565"/>
            <a:ext cx="228142" cy="209687"/>
          </a:xfrm>
          <a:prstGeom prst="triangl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7" name="이등변 삼각형 36">
            <a:extLst>
              <a:ext uri="{FF2B5EF4-FFF2-40B4-BE49-F238E27FC236}">
                <a16:creationId xmlns="" xmlns:a16="http://schemas.microsoft.com/office/drawing/2014/main" id="{AA3B0845-B5D7-4014-BD21-31C38B75C21A}"/>
              </a:ext>
            </a:extLst>
          </p:cNvPr>
          <p:cNvSpPr/>
          <p:nvPr/>
        </p:nvSpPr>
        <p:spPr>
          <a:xfrm flipV="1">
            <a:off x="8699730" y="5751623"/>
            <a:ext cx="228142" cy="209687"/>
          </a:xfrm>
          <a:prstGeom prst="triangle">
            <a:avLst/>
          </a:prstGeom>
          <a:solidFill>
            <a:schemeClr val="accent6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3481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직사각형 9">
            <a:extLst>
              <a:ext uri="{FF2B5EF4-FFF2-40B4-BE49-F238E27FC236}">
                <a16:creationId xmlns="" xmlns:a16="http://schemas.microsoft.com/office/drawing/2014/main" id="{52CA7224-C916-4552-8B2B-566493F63508}"/>
              </a:ext>
            </a:extLst>
          </p:cNvPr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="" xmlns:a16="http://schemas.microsoft.com/office/drawing/2014/main" id="{AA43C9D1-4408-4E71-A700-AD6B391CC08E}"/>
              </a:ext>
            </a:extLst>
          </p:cNvPr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03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18" name="그룹 17">
            <a:extLst>
              <a:ext uri="{FF2B5EF4-FFF2-40B4-BE49-F238E27FC236}">
                <a16:creationId xmlns="" xmlns:a16="http://schemas.microsoft.com/office/drawing/2014/main" id="{191E6A52-E9C9-43FA-9D7E-5487FBC6C21D}"/>
              </a:ext>
            </a:extLst>
          </p:cNvPr>
          <p:cNvGrpSpPr/>
          <p:nvPr/>
        </p:nvGrpSpPr>
        <p:grpSpPr>
          <a:xfrm>
            <a:off x="913477" y="227152"/>
            <a:ext cx="3656770" cy="765499"/>
            <a:chOff x="859687" y="192743"/>
            <a:chExt cx="3656770" cy="765499"/>
          </a:xfrm>
        </p:grpSpPr>
        <p:sp>
          <p:nvSpPr>
            <p:cNvPr id="20" name="TextBox 19">
              <a:extLst>
                <a:ext uri="{FF2B5EF4-FFF2-40B4-BE49-F238E27FC236}">
                  <a16:creationId xmlns="" xmlns:a16="http://schemas.microsoft.com/office/drawing/2014/main" id="{68C9B84D-4652-4139-B4DF-5EA41B0E521C}"/>
                </a:ext>
              </a:extLst>
            </p:cNvPr>
            <p:cNvSpPr txBox="1"/>
            <p:nvPr/>
          </p:nvSpPr>
          <p:spPr>
            <a:xfrm>
              <a:off x="859687" y="192743"/>
              <a:ext cx="36567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tx2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기대효과 및 활용방안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="" xmlns:a16="http://schemas.microsoft.com/office/drawing/2014/main" id="{AF62D981-BE46-4D82-A285-16EAC683695F}"/>
                </a:ext>
              </a:extLst>
            </p:cNvPr>
            <p:cNvSpPr txBox="1"/>
            <p:nvPr/>
          </p:nvSpPr>
          <p:spPr>
            <a:xfrm>
              <a:off x="859687" y="619688"/>
              <a:ext cx="324800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err="1">
                  <a:latin typeface="HY견고딕" panose="02030600000101010101" pitchFamily="18" charset="-127"/>
                  <a:ea typeface="HY견고딕" panose="02030600000101010101" pitchFamily="18" charset="-127"/>
                </a:rPr>
                <a:t>타랑께</a:t>
              </a:r>
              <a:r>
                <a:rPr lang="ko-KR" altLang="en-US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 </a:t>
              </a:r>
              <a:r>
                <a:rPr lang="en-US" altLang="ko-KR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CO2</a:t>
              </a:r>
              <a:r>
                <a:rPr lang="ko-KR" altLang="en-US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 배출 감소 기대 효과</a:t>
              </a:r>
            </a:p>
          </p:txBody>
        </p:sp>
      </p:grpSp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8D082564-8A05-4088-A4F9-A74F2D4D25F5}"/>
              </a:ext>
            </a:extLst>
          </p:cNvPr>
          <p:cNvSpPr/>
          <p:nvPr/>
        </p:nvSpPr>
        <p:spPr>
          <a:xfrm>
            <a:off x="3396407" y="6450279"/>
            <a:ext cx="3312368" cy="30777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indent="-506730" algn="just" fontAlgn="base">
              <a:spcBef>
                <a:spcPts val="1000"/>
              </a:spcBef>
            </a:pPr>
            <a:r>
              <a:rPr lang="en-US" altLang="ko-KR" sz="1400" kern="0" dirty="0">
                <a:solidFill>
                  <a:srgbClr val="000000"/>
                </a:solidFill>
                <a:latin typeface="+mn-ea"/>
              </a:rPr>
              <a:t>[</a:t>
            </a:r>
            <a:r>
              <a:rPr lang="ko-KR" altLang="en-US" sz="1400" kern="0" dirty="0">
                <a:solidFill>
                  <a:srgbClr val="000000"/>
                </a:solidFill>
                <a:latin typeface="+mn-ea"/>
              </a:rPr>
              <a:t>광주형 ‘</a:t>
            </a:r>
            <a:r>
              <a:rPr lang="en-US" altLang="ko-KR" sz="1400" kern="0" dirty="0">
                <a:solidFill>
                  <a:srgbClr val="000000"/>
                </a:solidFill>
                <a:latin typeface="+mn-ea"/>
              </a:rPr>
              <a:t>AI-</a:t>
            </a:r>
            <a:r>
              <a:rPr lang="ko-KR" altLang="en-US" sz="1400" kern="0" dirty="0">
                <a:solidFill>
                  <a:srgbClr val="000000"/>
                </a:solidFill>
                <a:latin typeface="+mn-ea"/>
              </a:rPr>
              <a:t>그린뉴딜’ 정책시행</a:t>
            </a:r>
            <a:r>
              <a:rPr lang="en-US" altLang="ko-KR" sz="1400" kern="0" dirty="0">
                <a:solidFill>
                  <a:srgbClr val="000000"/>
                </a:solidFill>
                <a:latin typeface="+mn-ea"/>
              </a:rPr>
              <a:t>]</a:t>
            </a:r>
            <a:endParaRPr lang="ko-KR" altLang="en-US" sz="1050" kern="0" spc="0" dirty="0">
              <a:solidFill>
                <a:srgbClr val="000000"/>
              </a:solidFill>
              <a:effectLst/>
              <a:latin typeface="+mn-ea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="" xmlns:a16="http://schemas.microsoft.com/office/drawing/2014/main" id="{7D38B78F-74EC-4A13-84F8-0527B8AC6E4B}"/>
              </a:ext>
            </a:extLst>
          </p:cNvPr>
          <p:cNvGrpSpPr/>
          <p:nvPr/>
        </p:nvGrpSpPr>
        <p:grpSpPr>
          <a:xfrm>
            <a:off x="695081" y="1972064"/>
            <a:ext cx="5402652" cy="4416778"/>
            <a:chOff x="547741" y="1701846"/>
            <a:chExt cx="5621624" cy="4381307"/>
          </a:xfrm>
        </p:grpSpPr>
        <p:pic>
          <p:nvPicPr>
            <p:cNvPr id="19" name="그림 18">
              <a:extLst>
                <a:ext uri="{FF2B5EF4-FFF2-40B4-BE49-F238E27FC236}">
                  <a16:creationId xmlns="" xmlns:a16="http://schemas.microsoft.com/office/drawing/2014/main" id="{3F1535BD-DDED-4BEC-9F51-DED4DEE1D54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1938" y="2265078"/>
              <a:ext cx="5587427" cy="3818075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="" xmlns:a16="http://schemas.microsoft.com/office/drawing/2014/main" id="{7C08A22D-1F09-41F7-9AAD-C48DFCE5548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47741" y="1701846"/>
              <a:ext cx="5621623" cy="615164"/>
            </a:xfrm>
            <a:prstGeom prst="rect">
              <a:avLst/>
            </a:prstGeom>
          </p:spPr>
        </p:pic>
      </p:grpSp>
      <p:sp>
        <p:nvSpPr>
          <p:cNvPr id="24" name="직사각형 23">
            <a:extLst>
              <a:ext uri="{FF2B5EF4-FFF2-40B4-BE49-F238E27FC236}">
                <a16:creationId xmlns="" xmlns:a16="http://schemas.microsoft.com/office/drawing/2014/main" id="{8E0EEB23-73AD-4CA0-B9F9-E4387BA28338}"/>
              </a:ext>
            </a:extLst>
          </p:cNvPr>
          <p:cNvSpPr/>
          <p:nvPr/>
        </p:nvSpPr>
        <p:spPr>
          <a:xfrm>
            <a:off x="-1392832" y="1211201"/>
            <a:ext cx="1257308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첫번째 기대효과 </a:t>
            </a:r>
            <a:r>
              <a:rPr lang="en-US" altLang="ko-KR" sz="2400" b="1" dirty="0">
                <a:solidFill>
                  <a:schemeClr val="accent1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“‘</a:t>
            </a:r>
            <a:r>
              <a:rPr lang="ko-KR" altLang="en-US" sz="2400" b="1" dirty="0" err="1">
                <a:solidFill>
                  <a:schemeClr val="accent1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타랑께</a:t>
            </a:r>
            <a:r>
              <a:rPr lang="en-US" altLang="ko-KR" sz="2400" b="1" dirty="0">
                <a:solidFill>
                  <a:schemeClr val="accent1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’</a:t>
            </a:r>
            <a:r>
              <a:rPr lang="ko-KR" altLang="en-US" sz="2400" b="1" dirty="0">
                <a:solidFill>
                  <a:schemeClr val="accent1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의 </a:t>
            </a:r>
            <a:r>
              <a:rPr lang="en-US" altLang="ko-KR" sz="2400" b="1" dirty="0">
                <a:solidFill>
                  <a:schemeClr val="accent1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CO2 </a:t>
            </a:r>
            <a:r>
              <a:rPr lang="ko-KR" altLang="en-US" sz="2400" b="1" dirty="0">
                <a:solidFill>
                  <a:schemeClr val="accent1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배출 감소 기대 효과 예측"</a:t>
            </a:r>
            <a:endParaRPr lang="ko-KR" altLang="en-US" sz="2000" b="1" dirty="0">
              <a:solidFill>
                <a:schemeClr val="accent1">
                  <a:lumMod val="75000"/>
                </a:schemeClr>
              </a:solidFill>
              <a:latin typeface="+mn-ea"/>
              <a:cs typeface="맑은 고딕 Semilight" panose="020B0502040204020203" pitchFamily="50" charset="-127"/>
            </a:endParaRPr>
          </a:p>
        </p:txBody>
      </p:sp>
      <p:sp>
        <p:nvSpPr>
          <p:cNvPr id="6" name="화살표: 오른쪽 5">
            <a:extLst>
              <a:ext uri="{FF2B5EF4-FFF2-40B4-BE49-F238E27FC236}">
                <a16:creationId xmlns="" xmlns:a16="http://schemas.microsoft.com/office/drawing/2014/main" id="{141A21FF-2ADF-4491-B2E0-3A4274D9B3A4}"/>
              </a:ext>
            </a:extLst>
          </p:cNvPr>
          <p:cNvSpPr/>
          <p:nvPr/>
        </p:nvSpPr>
        <p:spPr>
          <a:xfrm>
            <a:off x="6276727" y="4044193"/>
            <a:ext cx="557709" cy="603159"/>
          </a:xfrm>
          <a:prstGeom prst="rightArrow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4CE2DDE7-452F-4437-87DC-F93B12037C29}"/>
              </a:ext>
            </a:extLst>
          </p:cNvPr>
          <p:cNvSpPr/>
          <p:nvPr/>
        </p:nvSpPr>
        <p:spPr>
          <a:xfrm>
            <a:off x="7075663" y="3226375"/>
            <a:ext cx="4732085" cy="18466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>
              <a:defRPr/>
            </a:pPr>
            <a:r>
              <a:rPr lang="ko-KR" altLang="en-US" b="1" kern="0" dirty="0">
                <a:solidFill>
                  <a:srgbClr val="000000"/>
                </a:solidFill>
                <a:latin typeface="+mn-ea"/>
              </a:rPr>
              <a:t>광주형 </a:t>
            </a:r>
            <a:r>
              <a:rPr lang="en-US" altLang="ko-KR" b="1" kern="0" dirty="0">
                <a:solidFill>
                  <a:srgbClr val="000000"/>
                </a:solidFill>
                <a:latin typeface="+mn-ea"/>
              </a:rPr>
              <a:t>‘AI-</a:t>
            </a:r>
            <a:r>
              <a:rPr lang="ko-KR" altLang="en-US" b="1" kern="0" dirty="0">
                <a:solidFill>
                  <a:srgbClr val="000000"/>
                </a:solidFill>
                <a:latin typeface="+mn-ea"/>
              </a:rPr>
              <a:t>그린뉴딜</a:t>
            </a:r>
            <a:r>
              <a:rPr lang="en-US" altLang="ko-KR" b="1" kern="0" dirty="0">
                <a:solidFill>
                  <a:srgbClr val="000000"/>
                </a:solidFill>
                <a:latin typeface="+mn-ea"/>
              </a:rPr>
              <a:t>’</a:t>
            </a:r>
            <a:r>
              <a:rPr lang="ko-KR" altLang="en-US" b="1" kern="0" dirty="0">
                <a:solidFill>
                  <a:srgbClr val="000000"/>
                </a:solidFill>
                <a:latin typeface="+mn-ea"/>
              </a:rPr>
              <a:t>정책과 관련</a:t>
            </a:r>
            <a:endParaRPr lang="en-US" altLang="ko-KR" b="1" kern="0" dirty="0">
              <a:solidFill>
                <a:srgbClr val="000000"/>
              </a:solidFill>
              <a:latin typeface="+mn-ea"/>
            </a:endParaRPr>
          </a:p>
          <a:p>
            <a:pPr lvl="0" algn="ctr">
              <a:defRPr/>
            </a:pPr>
            <a:endParaRPr lang="en-US" altLang="ko-KR" sz="2400" b="1" kern="0" dirty="0">
              <a:solidFill>
                <a:srgbClr val="000000"/>
              </a:solidFill>
              <a:latin typeface="+mn-ea"/>
            </a:endParaRPr>
          </a:p>
          <a:p>
            <a:pPr lvl="0" algn="ctr">
              <a:defRPr/>
            </a:pPr>
            <a:r>
              <a:rPr lang="ko-KR" altLang="en-US" sz="2400" b="1" kern="0" dirty="0">
                <a:solidFill>
                  <a:srgbClr val="000000"/>
                </a:solidFill>
                <a:latin typeface="+mn-ea"/>
              </a:rPr>
              <a:t>광주광역시의 ‘</a:t>
            </a:r>
            <a:r>
              <a:rPr lang="ko-KR" altLang="en-US" sz="2400" b="1" kern="0" dirty="0" err="1">
                <a:solidFill>
                  <a:srgbClr val="000000"/>
                </a:solidFill>
                <a:latin typeface="+mn-ea"/>
              </a:rPr>
              <a:t>타랑께’가</a:t>
            </a:r>
            <a:r>
              <a:rPr lang="ko-KR" altLang="en-US" sz="2400" b="1" kern="0" dirty="0">
                <a:solidFill>
                  <a:srgbClr val="000000"/>
                </a:solidFill>
                <a:latin typeface="+mn-ea"/>
              </a:rPr>
              <a:t> 활성화 </a:t>
            </a:r>
            <a:endParaRPr lang="en-US" altLang="ko-KR" sz="2400" b="1" kern="0" dirty="0">
              <a:solidFill>
                <a:srgbClr val="000000"/>
              </a:solidFill>
              <a:latin typeface="+mn-ea"/>
            </a:endParaRPr>
          </a:p>
          <a:p>
            <a:pPr lvl="0" algn="ctr">
              <a:defRPr/>
            </a:pPr>
            <a:r>
              <a:rPr lang="ko-KR" altLang="en-US" sz="2400" b="1" kern="0" dirty="0">
                <a:solidFill>
                  <a:srgbClr val="000000"/>
                </a:solidFill>
                <a:latin typeface="+mn-ea"/>
              </a:rPr>
              <a:t>될 경우</a:t>
            </a:r>
            <a:r>
              <a:rPr lang="en-US" altLang="ko-KR" sz="2400" b="1" kern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en-US" sz="2400" b="1" kern="0" dirty="0">
                <a:solidFill>
                  <a:srgbClr val="000000"/>
                </a:solidFill>
                <a:latin typeface="+mn-ea"/>
              </a:rPr>
              <a:t>얼마만큼의 </a:t>
            </a:r>
            <a:r>
              <a:rPr lang="ko-KR" altLang="en-US" sz="2400" b="1" kern="0" dirty="0">
                <a:solidFill>
                  <a:srgbClr val="FF0000"/>
                </a:solidFill>
                <a:latin typeface="+mn-ea"/>
              </a:rPr>
              <a:t>탄소 에너지</a:t>
            </a:r>
            <a:endParaRPr lang="en-US" altLang="ko-KR" sz="2400" b="1" kern="0" dirty="0">
              <a:solidFill>
                <a:srgbClr val="FF0000"/>
              </a:solidFill>
              <a:latin typeface="+mn-ea"/>
            </a:endParaRPr>
          </a:p>
          <a:p>
            <a:pPr lvl="0" algn="ctr">
              <a:defRPr/>
            </a:pPr>
            <a:r>
              <a:rPr lang="ko-KR" altLang="en-US" sz="2400" b="1" kern="0" dirty="0">
                <a:solidFill>
                  <a:srgbClr val="FF0000"/>
                </a:solidFill>
                <a:latin typeface="+mn-ea"/>
              </a:rPr>
              <a:t> 저감효과</a:t>
            </a:r>
            <a:r>
              <a:rPr lang="ko-KR" altLang="en-US" sz="2400" b="1" kern="0" dirty="0">
                <a:solidFill>
                  <a:srgbClr val="000000"/>
                </a:solidFill>
                <a:latin typeface="+mn-ea"/>
              </a:rPr>
              <a:t>가 있는지 예측 가능</a:t>
            </a:r>
            <a:endParaRPr lang="en-US" altLang="ko-KR" sz="2400" b="1" kern="0" dirty="0">
              <a:solidFill>
                <a:srgbClr val="000000"/>
              </a:solidFill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273519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14DFF81F-E441-1343-9A2D-2A1A25C73481}"/>
              </a:ext>
            </a:extLst>
          </p:cNvPr>
          <p:cNvSpPr/>
          <p:nvPr/>
        </p:nvSpPr>
        <p:spPr>
          <a:xfrm>
            <a:off x="4506" y="0"/>
            <a:ext cx="12220197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AAA77DA-939E-A345-A60E-F4AD2D75CF73}"/>
              </a:ext>
            </a:extLst>
          </p:cNvPr>
          <p:cNvSpPr txBox="1"/>
          <p:nvPr/>
        </p:nvSpPr>
        <p:spPr>
          <a:xfrm>
            <a:off x="0" y="2600920"/>
            <a:ext cx="1222470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400" u="sng" spc="-15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  <a:cs typeface="Arial Unicode MS" panose="020B0600000101010101" charset="-127"/>
              </a:rPr>
              <a:t>01</a:t>
            </a:r>
          </a:p>
          <a:p>
            <a:pPr algn="ctr"/>
            <a:r>
              <a:rPr lang="ko-KR" altLang="en-US" sz="440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주제 목적 및 선정배경</a:t>
            </a:r>
            <a:endParaRPr kumimoji="1" lang="ko-KR" altLang="en-US" sz="4400" spc="-15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  <a:cs typeface="Arial Unicode MS" panose="020B0600000101010101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3405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이등변 삼각형 49">
            <a:extLst>
              <a:ext uri="{FF2B5EF4-FFF2-40B4-BE49-F238E27FC236}">
                <a16:creationId xmlns="" xmlns:a16="http://schemas.microsoft.com/office/drawing/2014/main" id="{D39A63B9-F30B-4AAC-9DF1-03C8A8B4E07E}"/>
              </a:ext>
            </a:extLst>
          </p:cNvPr>
          <p:cNvSpPr/>
          <p:nvPr/>
        </p:nvSpPr>
        <p:spPr>
          <a:xfrm>
            <a:off x="7264878" y="2888304"/>
            <a:ext cx="4341094" cy="3319119"/>
          </a:xfrm>
          <a:prstGeom prst="triangle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="" xmlns:a16="http://schemas.microsoft.com/office/drawing/2014/main" id="{6832FE92-2588-4BE6-9EB4-8954BC0E2549}"/>
              </a:ext>
            </a:extLst>
          </p:cNvPr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="" xmlns:a16="http://schemas.microsoft.com/office/drawing/2014/main" id="{15CD8160-7783-490E-ADFA-94DF6FD6E945}"/>
              </a:ext>
            </a:extLst>
          </p:cNvPr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03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20" name="그룹 19">
            <a:extLst>
              <a:ext uri="{FF2B5EF4-FFF2-40B4-BE49-F238E27FC236}">
                <a16:creationId xmlns="" xmlns:a16="http://schemas.microsoft.com/office/drawing/2014/main" id="{249F4D24-7D1B-4A43-B911-39107655FBE0}"/>
              </a:ext>
            </a:extLst>
          </p:cNvPr>
          <p:cNvGrpSpPr/>
          <p:nvPr/>
        </p:nvGrpSpPr>
        <p:grpSpPr>
          <a:xfrm>
            <a:off x="913477" y="227152"/>
            <a:ext cx="3656770" cy="765499"/>
            <a:chOff x="859687" y="192743"/>
            <a:chExt cx="3656770" cy="765499"/>
          </a:xfrm>
        </p:grpSpPr>
        <p:sp>
          <p:nvSpPr>
            <p:cNvPr id="24" name="TextBox 23">
              <a:extLst>
                <a:ext uri="{FF2B5EF4-FFF2-40B4-BE49-F238E27FC236}">
                  <a16:creationId xmlns="" xmlns:a16="http://schemas.microsoft.com/office/drawing/2014/main" id="{7A68ADA6-68DD-49C2-8AFB-21F8A50FD40E}"/>
                </a:ext>
              </a:extLst>
            </p:cNvPr>
            <p:cNvSpPr txBox="1"/>
            <p:nvPr/>
          </p:nvSpPr>
          <p:spPr>
            <a:xfrm>
              <a:off x="859687" y="192743"/>
              <a:ext cx="36567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tx2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기대효과 및 활용방안</a:t>
              </a:r>
            </a:p>
          </p:txBody>
        </p:sp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82AA7A07-501C-4737-9ABE-A7EA2E74759B}"/>
                </a:ext>
              </a:extLst>
            </p:cNvPr>
            <p:cNvSpPr txBox="1"/>
            <p:nvPr/>
          </p:nvSpPr>
          <p:spPr>
            <a:xfrm>
              <a:off x="859687" y="619688"/>
              <a:ext cx="324800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 err="1">
                  <a:latin typeface="HY견고딕" panose="02030600000101010101" pitchFamily="18" charset="-127"/>
                  <a:ea typeface="HY견고딕" panose="02030600000101010101" pitchFamily="18" charset="-127"/>
                </a:rPr>
                <a:t>타랑께</a:t>
              </a:r>
              <a:r>
                <a:rPr lang="ko-KR" altLang="en-US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 </a:t>
              </a:r>
              <a:r>
                <a:rPr lang="en-US" altLang="ko-KR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CO2</a:t>
              </a:r>
              <a:r>
                <a:rPr lang="ko-KR" altLang="en-US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 배출 감소 기대 효과</a:t>
              </a:r>
            </a:p>
          </p:txBody>
        </p:sp>
      </p:grpSp>
      <p:sp>
        <p:nvSpPr>
          <p:cNvPr id="28" name="TextBox 27">
            <a:extLst>
              <a:ext uri="{FF2B5EF4-FFF2-40B4-BE49-F238E27FC236}">
                <a16:creationId xmlns="" xmlns:a16="http://schemas.microsoft.com/office/drawing/2014/main" id="{6FFFB5C6-2B03-4888-B7D0-CA191C21BFD1}"/>
              </a:ext>
            </a:extLst>
          </p:cNvPr>
          <p:cNvSpPr txBox="1"/>
          <p:nvPr/>
        </p:nvSpPr>
        <p:spPr>
          <a:xfrm>
            <a:off x="581068" y="2342224"/>
            <a:ext cx="87129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IF </a:t>
            </a:r>
            <a:r>
              <a:rPr lang="ko-KR" altLang="en-US" dirty="0"/>
              <a:t>광주광역시 인구의 </a:t>
            </a:r>
            <a:r>
              <a:rPr lang="en-US" altLang="ko-KR" b="1" dirty="0">
                <a:solidFill>
                  <a:srgbClr val="FF0000"/>
                </a:solidFill>
              </a:rPr>
              <a:t>5%</a:t>
            </a:r>
            <a:r>
              <a:rPr lang="en-US" altLang="ko-KR" dirty="0"/>
              <a:t> </a:t>
            </a:r>
            <a:r>
              <a:rPr lang="ko-KR" altLang="en-US" dirty="0"/>
              <a:t>일주일에 한번 </a:t>
            </a:r>
            <a:r>
              <a:rPr lang="ko-KR" altLang="en-US" dirty="0" err="1"/>
              <a:t>타랑께</a:t>
            </a:r>
            <a:r>
              <a:rPr lang="ko-KR" altLang="en-US" dirty="0"/>
              <a:t> 이용 </a:t>
            </a:r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304D3E27-8E66-4CFB-8FCB-DBAEC11D4ECF}"/>
              </a:ext>
            </a:extLst>
          </p:cNvPr>
          <p:cNvSpPr txBox="1"/>
          <p:nvPr/>
        </p:nvSpPr>
        <p:spPr>
          <a:xfrm>
            <a:off x="581068" y="2980726"/>
            <a:ext cx="871296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/>
              <a:t>Then </a:t>
            </a:r>
            <a:r>
              <a:rPr lang="ko-KR" altLang="en-US" dirty="0" err="1"/>
              <a:t>타랑께</a:t>
            </a:r>
            <a:r>
              <a:rPr lang="ko-KR" altLang="en-US" dirty="0"/>
              <a:t> 이용건수 </a:t>
            </a:r>
            <a:r>
              <a:rPr lang="en-US" altLang="ko-KR" b="1" dirty="0">
                <a:solidFill>
                  <a:srgbClr val="00B0F0"/>
                </a:solidFill>
              </a:rPr>
              <a:t>3,780,800</a:t>
            </a:r>
            <a:r>
              <a:rPr lang="ko-KR" altLang="en-US" b="1" dirty="0">
                <a:solidFill>
                  <a:srgbClr val="00B0F0"/>
                </a:solidFill>
              </a:rPr>
              <a:t>건</a:t>
            </a:r>
          </a:p>
        </p:txBody>
      </p:sp>
      <p:sp>
        <p:nvSpPr>
          <p:cNvPr id="30" name="사각형: 둥근 모서리 29">
            <a:extLst>
              <a:ext uri="{FF2B5EF4-FFF2-40B4-BE49-F238E27FC236}">
                <a16:creationId xmlns="" xmlns:a16="http://schemas.microsoft.com/office/drawing/2014/main" id="{748B19E4-F63A-493C-A372-DC0AD13E4EF1}"/>
              </a:ext>
            </a:extLst>
          </p:cNvPr>
          <p:cNvSpPr/>
          <p:nvPr/>
        </p:nvSpPr>
        <p:spPr>
          <a:xfrm>
            <a:off x="714433" y="1419596"/>
            <a:ext cx="10799938" cy="786127"/>
          </a:xfrm>
          <a:prstGeom prst="roundRect">
            <a:avLst/>
          </a:prstGeom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/>
              <a:t>가정 </a:t>
            </a:r>
            <a:r>
              <a:rPr lang="en-US" altLang="ko-KR" b="1" dirty="0"/>
              <a:t>) </a:t>
            </a:r>
            <a:r>
              <a:rPr lang="ko-KR" altLang="en-US" b="1" dirty="0"/>
              <a:t>광주광역시 정책의 목표치 자전거 이용률 </a:t>
            </a:r>
            <a:r>
              <a:rPr lang="en-US" altLang="ko-KR" b="1" dirty="0"/>
              <a:t>5% </a:t>
            </a:r>
            <a:r>
              <a:rPr lang="ko-KR" altLang="en-US" b="1" dirty="0"/>
              <a:t>달성할 경우</a:t>
            </a:r>
          </a:p>
        </p:txBody>
      </p:sp>
      <p:graphicFrame>
        <p:nvGraphicFramePr>
          <p:cNvPr id="31" name="표 30">
            <a:extLst>
              <a:ext uri="{FF2B5EF4-FFF2-40B4-BE49-F238E27FC236}">
                <a16:creationId xmlns="" xmlns:a16="http://schemas.microsoft.com/office/drawing/2014/main" id="{15CBE4D4-B925-4DC0-8E2B-E288136B2AB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5937197"/>
              </p:ext>
            </p:extLst>
          </p:nvPr>
        </p:nvGraphicFramePr>
        <p:xfrm>
          <a:off x="812361" y="4176322"/>
          <a:ext cx="5937347" cy="2225255"/>
        </p:xfrm>
        <a:graphic>
          <a:graphicData uri="http://schemas.openxmlformats.org/drawingml/2006/table">
            <a:tbl>
              <a:tblPr/>
              <a:tblGrid>
                <a:gridCol w="1396225">
                  <a:extLst>
                    <a:ext uri="{9D8B030D-6E8A-4147-A177-3AD203B41FA5}">
                      <a16:colId xmlns="" xmlns:a16="http://schemas.microsoft.com/office/drawing/2014/main" val="1978671978"/>
                    </a:ext>
                  </a:extLst>
                </a:gridCol>
                <a:gridCol w="1435386">
                  <a:extLst>
                    <a:ext uri="{9D8B030D-6E8A-4147-A177-3AD203B41FA5}">
                      <a16:colId xmlns="" xmlns:a16="http://schemas.microsoft.com/office/drawing/2014/main" val="2863297747"/>
                    </a:ext>
                  </a:extLst>
                </a:gridCol>
                <a:gridCol w="1748672">
                  <a:extLst>
                    <a:ext uri="{9D8B030D-6E8A-4147-A177-3AD203B41FA5}">
                      <a16:colId xmlns="" xmlns:a16="http://schemas.microsoft.com/office/drawing/2014/main" val="3606990427"/>
                    </a:ext>
                  </a:extLst>
                </a:gridCol>
                <a:gridCol w="1357064">
                  <a:extLst>
                    <a:ext uri="{9D8B030D-6E8A-4147-A177-3AD203B41FA5}">
                      <a16:colId xmlns="" xmlns:a16="http://schemas.microsoft.com/office/drawing/2014/main" val="723609414"/>
                    </a:ext>
                  </a:extLst>
                </a:gridCol>
              </a:tblGrid>
              <a:tr h="44505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ea typeface="맑은 고딕" panose="020B0503020000020004" pitchFamily="50" charset="-127"/>
                        </a:rPr>
                        <a:t>이용건수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ea typeface="맑은 고딕" panose="020B0503020000020004" pitchFamily="50" charset="-127"/>
                        </a:rPr>
                        <a:t>감축량</a:t>
                      </a:r>
                      <a:r>
                        <a:rPr lang="en-US" altLang="ko-KR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(</a:t>
                      </a: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ton)</a:t>
                      </a:r>
                      <a:endParaRPr lang="en-US" sz="1400" b="1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ea typeface="맑은 고딕" panose="020B0503020000020004" pitchFamily="50" charset="-127"/>
                        </a:rPr>
                        <a:t>소나무 </a:t>
                      </a:r>
                      <a:r>
                        <a:rPr lang="en-US" altLang="ko-KR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30</a:t>
                      </a: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ea typeface="맑은 고딕" panose="020B0503020000020004" pitchFamily="50" charset="-127"/>
                        </a:rPr>
                        <a:t>년생</a:t>
                      </a:r>
                      <a:r>
                        <a:rPr lang="en-US" altLang="ko-KR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ea typeface="맑은 고딕" panose="020B0503020000020004" pitchFamily="50" charset="-127"/>
                        </a:rPr>
                        <a:t>그루</a:t>
                      </a:r>
                      <a:r>
                        <a:rPr lang="en-US" altLang="ko-KR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)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ea typeface="맑은 고딕" panose="020B0503020000020004" pitchFamily="50" charset="-127"/>
                        </a:rPr>
                        <a:t>승용차</a:t>
                      </a:r>
                      <a:r>
                        <a:rPr lang="en-US" altLang="ko-KR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(</a:t>
                      </a:r>
                      <a:r>
                        <a:rPr lang="ko-KR" altLang="en-US" sz="1400" b="1" kern="0" spc="0">
                          <a:solidFill>
                            <a:srgbClr val="000000"/>
                          </a:solidFill>
                          <a:effectLst/>
                          <a:ea typeface="맑은 고딕" panose="020B0503020000020004" pitchFamily="50" charset="-127"/>
                        </a:rPr>
                        <a:t>대</a:t>
                      </a:r>
                      <a:r>
                        <a:rPr lang="en-US" altLang="ko-KR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)</a:t>
                      </a:r>
                      <a:endParaRPr lang="ko-KR" altLang="en-US" sz="1400" b="1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5E5E5"/>
                    </a:solidFill>
                  </a:tcPr>
                </a:tc>
                <a:extLst>
                  <a:ext uri="{0D108BD9-81ED-4DB2-BD59-A6C34878D82A}">
                    <a16:rowId xmlns="" xmlns:a16="http://schemas.microsoft.com/office/drawing/2014/main" val="480118069"/>
                  </a:ext>
                </a:extLst>
              </a:tr>
              <a:tr h="44505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1,000</a:t>
                      </a:r>
                      <a:endParaRPr lang="en-US" sz="1400" b="1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0.65</a:t>
                      </a:r>
                      <a:endParaRPr lang="en-US" sz="1400" b="1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55</a:t>
                      </a:r>
                      <a:endParaRPr lang="en-US" sz="1400" b="1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0.34 </a:t>
                      </a:r>
                      <a:endParaRPr lang="en-US" sz="1400" b="1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894786494"/>
                  </a:ext>
                </a:extLst>
              </a:tr>
              <a:tr h="44505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100,000</a:t>
                      </a:r>
                      <a:endParaRPr lang="en-US" sz="1400" b="1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64.96</a:t>
                      </a:r>
                      <a:endParaRPr lang="en-US" sz="1400" b="1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5,459</a:t>
                      </a:r>
                      <a:endParaRPr lang="en-US" sz="1400" b="1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33.83 </a:t>
                      </a:r>
                      <a:endParaRPr lang="en-US" sz="1400" b="1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2004061452"/>
                  </a:ext>
                </a:extLst>
              </a:tr>
              <a:tr h="44505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0" spc="0" dirty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1,454,154</a:t>
                      </a:r>
                      <a:endParaRPr lang="en-US" sz="1400" b="1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944.62</a:t>
                      </a:r>
                      <a:endParaRPr lang="en-US" sz="1400" b="1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79,380</a:t>
                      </a:r>
                      <a:endParaRPr lang="en-US" sz="1400" b="1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491.99 </a:t>
                      </a:r>
                      <a:endParaRPr lang="en-US" sz="1400" b="1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3443169420"/>
                  </a:ext>
                </a:extLst>
              </a:tr>
              <a:tr h="445051"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3,780,800</a:t>
                      </a:r>
                      <a:endParaRPr lang="en-US" sz="1400" b="1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>
                      <a:noFill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6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0" spc="0">
                          <a:solidFill>
                            <a:srgbClr val="000000"/>
                          </a:solidFill>
                          <a:effectLst/>
                          <a:latin typeface="맑은 고딕" panose="020B0503020000020004" pitchFamily="50" charset="-127"/>
                        </a:rPr>
                        <a:t>2456</a:t>
                      </a:r>
                      <a:endParaRPr lang="en-US" sz="1400" b="1" kern="0" spc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돋움" panose="02030504000101010101" pitchFamily="18" charset="-127"/>
                        </a:rPr>
                        <a:t>206,387 </a:t>
                      </a:r>
                      <a:endParaRPr lang="en-US" sz="1400" b="1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indent="0" algn="ctr" fontAlgn="base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400" b="1" kern="0" spc="0" dirty="0">
                          <a:solidFill>
                            <a:srgbClr val="000000"/>
                          </a:solidFill>
                          <a:effectLst/>
                          <a:latin typeface="함초롬돋움" panose="02030504000101010101" pitchFamily="18" charset="-127"/>
                        </a:rPr>
                        <a:t>1,279</a:t>
                      </a:r>
                      <a:endParaRPr lang="en-US" sz="1400" b="1" kern="0" spc="0" dirty="0">
                        <a:solidFill>
                          <a:srgbClr val="000000"/>
                        </a:solidFill>
                        <a:effectLst/>
                      </a:endParaRPr>
                    </a:p>
                  </a:txBody>
                  <a:tcPr marL="64770" marR="64770" marT="17907" marB="17907" anchor="ctr">
                    <a:lnL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>
                      <a:noFill/>
                    </a:lnR>
                    <a:lnT w="3556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2159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="" xmlns:a16="http://schemas.microsoft.com/office/drawing/2014/main" val="4288555205"/>
                  </a:ext>
                </a:extLst>
              </a:tr>
            </a:tbl>
          </a:graphicData>
        </a:graphic>
      </p:graphicFrame>
      <p:sp>
        <p:nvSpPr>
          <p:cNvPr id="32" name="직사각형 31">
            <a:extLst>
              <a:ext uri="{FF2B5EF4-FFF2-40B4-BE49-F238E27FC236}">
                <a16:creationId xmlns="" xmlns:a16="http://schemas.microsoft.com/office/drawing/2014/main" id="{4B51463B-6E4E-4674-964F-BD09920F238F}"/>
              </a:ext>
            </a:extLst>
          </p:cNvPr>
          <p:cNvSpPr/>
          <p:nvPr/>
        </p:nvSpPr>
        <p:spPr>
          <a:xfrm>
            <a:off x="714433" y="3762769"/>
            <a:ext cx="3062057" cy="361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539750" marR="0" indent="-539750" algn="ctr" fontAlgn="base" latinLnBrk="0">
              <a:lnSpc>
                <a:spcPct val="170000"/>
              </a:lnSpc>
              <a:spcBef>
                <a:spcPts val="0"/>
              </a:spcBef>
              <a:spcAft>
                <a:spcPts val="1200"/>
              </a:spcAft>
              <a:tabLst>
                <a:tab pos="5867400" algn="r"/>
              </a:tabLst>
            </a:pPr>
            <a:r>
              <a:rPr lang="en-US" altLang="ko-KR" sz="1200" kern="0" dirty="0">
                <a:solidFill>
                  <a:srgbClr val="000000"/>
                </a:solidFill>
                <a:latin typeface="+mn-ea"/>
              </a:rPr>
              <a:t>[</a:t>
            </a:r>
            <a:r>
              <a:rPr lang="ko-KR" altLang="en-US" sz="1200" kern="0" dirty="0">
                <a:solidFill>
                  <a:srgbClr val="000000"/>
                </a:solidFill>
                <a:latin typeface="+mn-ea"/>
              </a:rPr>
              <a:t>표</a:t>
            </a:r>
            <a:r>
              <a:rPr lang="en-US" altLang="ko-KR" sz="1200" kern="0" dirty="0">
                <a:solidFill>
                  <a:srgbClr val="000000"/>
                </a:solidFill>
                <a:latin typeface="+mn-ea"/>
              </a:rPr>
              <a:t>] </a:t>
            </a:r>
            <a:r>
              <a:rPr lang="ko-KR" altLang="en-US" sz="1200" kern="0" dirty="0">
                <a:solidFill>
                  <a:srgbClr val="000000"/>
                </a:solidFill>
                <a:latin typeface="+mn-ea"/>
              </a:rPr>
              <a:t>공공자전거 이용 건수 별 </a:t>
            </a:r>
            <a:r>
              <a:rPr lang="en-US" altLang="ko-KR" sz="1200" kern="0" dirty="0">
                <a:solidFill>
                  <a:srgbClr val="000000"/>
                </a:solidFill>
                <a:latin typeface="+mn-ea"/>
              </a:rPr>
              <a:t>CO</a:t>
            </a:r>
            <a:r>
              <a:rPr lang="en-US" altLang="ko-KR" sz="1400" kern="0" baseline="-25000" dirty="0">
                <a:solidFill>
                  <a:srgbClr val="000000"/>
                </a:solidFill>
                <a:latin typeface="+mn-ea"/>
              </a:rPr>
              <a:t>2</a:t>
            </a:r>
            <a:r>
              <a:rPr lang="ko-KR" altLang="en-US" sz="1200" kern="0" dirty="0">
                <a:solidFill>
                  <a:srgbClr val="000000"/>
                </a:solidFill>
                <a:latin typeface="+mn-ea"/>
              </a:rPr>
              <a:t> </a:t>
            </a:r>
            <a:r>
              <a:rPr lang="ko-KR" altLang="en-US" sz="1200" kern="0" dirty="0" err="1">
                <a:solidFill>
                  <a:srgbClr val="000000"/>
                </a:solidFill>
                <a:latin typeface="+mn-ea"/>
              </a:rPr>
              <a:t>감축량</a:t>
            </a:r>
            <a:endParaRPr lang="ko-KR" altLang="en-US" sz="2800" kern="0" spc="0" dirty="0">
              <a:solidFill>
                <a:srgbClr val="000000"/>
              </a:solidFill>
              <a:effectLst/>
              <a:latin typeface="+mn-ea"/>
            </a:endParaRPr>
          </a:p>
        </p:txBody>
      </p:sp>
      <p:sp>
        <p:nvSpPr>
          <p:cNvPr id="33" name="직사각형 32">
            <a:extLst>
              <a:ext uri="{FF2B5EF4-FFF2-40B4-BE49-F238E27FC236}">
                <a16:creationId xmlns="" xmlns:a16="http://schemas.microsoft.com/office/drawing/2014/main" id="{B1620B79-EC03-4C3A-84A8-A897A3FCE912}"/>
              </a:ext>
            </a:extLst>
          </p:cNvPr>
          <p:cNvSpPr/>
          <p:nvPr/>
        </p:nvSpPr>
        <p:spPr>
          <a:xfrm>
            <a:off x="882317" y="6009030"/>
            <a:ext cx="1224136" cy="349613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4" name="TextBox 33">
            <a:extLst>
              <a:ext uri="{FF2B5EF4-FFF2-40B4-BE49-F238E27FC236}">
                <a16:creationId xmlns="" xmlns:a16="http://schemas.microsoft.com/office/drawing/2014/main" id="{E06BDDAA-4FD2-49A2-A11F-6D6DC9A93721}"/>
              </a:ext>
            </a:extLst>
          </p:cNvPr>
          <p:cNvSpPr txBox="1"/>
          <p:nvPr/>
        </p:nvSpPr>
        <p:spPr>
          <a:xfrm>
            <a:off x="2251935" y="6412248"/>
            <a:ext cx="5115424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[</a:t>
            </a:r>
            <a:r>
              <a:rPr lang="ko-KR" altLang="en-US" sz="1100" dirty="0"/>
              <a:t>에너지관리공단에서 제시한 </a:t>
            </a:r>
            <a:r>
              <a:rPr lang="en-US" altLang="ko-KR" sz="1100" dirty="0"/>
              <a:t>CO</a:t>
            </a:r>
            <a:r>
              <a:rPr lang="en-US" altLang="ko-KR" sz="1100" baseline="-25000" dirty="0"/>
              <a:t>2</a:t>
            </a:r>
            <a:r>
              <a:rPr lang="ko-KR" altLang="en-US" sz="1100" dirty="0"/>
              <a:t> </a:t>
            </a:r>
            <a:r>
              <a:rPr lang="ko-KR" altLang="en-US" sz="1100" dirty="0" err="1"/>
              <a:t>배출감소량</a:t>
            </a:r>
            <a:r>
              <a:rPr lang="ko-KR" altLang="en-US" sz="1100" dirty="0"/>
              <a:t> 계산식을 이용하여 도출</a:t>
            </a:r>
            <a:r>
              <a:rPr lang="en-US" altLang="ko-KR" sz="1100" dirty="0"/>
              <a:t>]</a:t>
            </a:r>
            <a:endParaRPr lang="ko-KR" altLang="en-US" sz="1100" dirty="0"/>
          </a:p>
        </p:txBody>
      </p:sp>
      <p:pic>
        <p:nvPicPr>
          <p:cNvPr id="42" name="그림 41">
            <a:extLst>
              <a:ext uri="{FF2B5EF4-FFF2-40B4-BE49-F238E27FC236}">
                <a16:creationId xmlns="" xmlns:a16="http://schemas.microsoft.com/office/drawing/2014/main" id="{C5A014E4-DFF3-435B-B4C8-9EB6EA8E8E56}"/>
              </a:ext>
            </a:extLst>
          </p:cNvPr>
          <p:cNvPicPr>
            <a:picLocks noChangeAspect="1"/>
          </p:cNvPicPr>
          <p:nvPr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92990" y="5017490"/>
            <a:ext cx="1286952" cy="1286952"/>
          </a:xfrm>
          <a:prstGeom prst="rect">
            <a:avLst/>
          </a:prstGeom>
        </p:spPr>
      </p:pic>
      <p:pic>
        <p:nvPicPr>
          <p:cNvPr id="43" name="그림 42">
            <a:extLst>
              <a:ext uri="{FF2B5EF4-FFF2-40B4-BE49-F238E27FC236}">
                <a16:creationId xmlns="" xmlns:a16="http://schemas.microsoft.com/office/drawing/2014/main" id="{2453CA4A-3687-446A-B729-A652063FAAD0}"/>
              </a:ext>
            </a:extLst>
          </p:cNvPr>
          <p:cNvPicPr>
            <a:picLocks noChangeAspect="1"/>
          </p:cNvPicPr>
          <p:nvPr/>
        </p:nvPicPr>
        <p:blipFill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4576" y="5082361"/>
            <a:ext cx="1004356" cy="1004356"/>
          </a:xfrm>
          <a:prstGeom prst="rect">
            <a:avLst/>
          </a:prstGeom>
        </p:spPr>
      </p:pic>
      <p:pic>
        <p:nvPicPr>
          <p:cNvPr id="44" name="그림 43">
            <a:extLst>
              <a:ext uri="{FF2B5EF4-FFF2-40B4-BE49-F238E27FC236}">
                <a16:creationId xmlns="" xmlns:a16="http://schemas.microsoft.com/office/drawing/2014/main" id="{E9FE9D2C-7040-401D-A7C8-AE2525BC74A5}"/>
              </a:ext>
            </a:extLst>
          </p:cNvPr>
          <p:cNvPicPr>
            <a:picLocks noChangeAspect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59812" y="2803442"/>
            <a:ext cx="1151226" cy="1151226"/>
          </a:xfrm>
          <a:prstGeom prst="rect">
            <a:avLst/>
          </a:prstGeom>
        </p:spPr>
      </p:pic>
      <p:pic>
        <p:nvPicPr>
          <p:cNvPr id="45" name="그림 44">
            <a:extLst>
              <a:ext uri="{FF2B5EF4-FFF2-40B4-BE49-F238E27FC236}">
                <a16:creationId xmlns="" xmlns:a16="http://schemas.microsoft.com/office/drawing/2014/main" id="{A768B7EA-7417-463D-9AFD-828FF64BF595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247765">
            <a:off x="8081887" y="4244154"/>
            <a:ext cx="592194" cy="592194"/>
          </a:xfrm>
          <a:prstGeom prst="rect">
            <a:avLst/>
          </a:prstGeom>
        </p:spPr>
      </p:pic>
      <p:sp>
        <p:nvSpPr>
          <p:cNvPr id="46" name="직사각형 45">
            <a:extLst>
              <a:ext uri="{FF2B5EF4-FFF2-40B4-BE49-F238E27FC236}">
                <a16:creationId xmlns="" xmlns:a16="http://schemas.microsoft.com/office/drawing/2014/main" id="{B2B6A985-C7E1-4C1D-B651-167D54DDBC98}"/>
              </a:ext>
            </a:extLst>
          </p:cNvPr>
          <p:cNvSpPr/>
          <p:nvPr/>
        </p:nvSpPr>
        <p:spPr>
          <a:xfrm>
            <a:off x="8646541" y="3894240"/>
            <a:ext cx="1512594" cy="4694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9410" algn="just" fontAlgn="base">
              <a:lnSpc>
                <a:spcPct val="180000"/>
              </a:lnSpc>
              <a:tabLst>
                <a:tab pos="224790" algn="l"/>
              </a:tabLst>
            </a:pPr>
            <a:r>
              <a:rPr lang="en-US" altLang="ko-KR" sz="1600" b="1" kern="0" dirty="0">
                <a:solidFill>
                  <a:srgbClr val="000000"/>
                </a:solidFill>
                <a:latin typeface="+mn-ea"/>
              </a:rPr>
              <a:t>2,456ton</a:t>
            </a:r>
            <a:endParaRPr lang="en-US" altLang="ko-KR" b="1" kern="0" spc="0" dirty="0">
              <a:solidFill>
                <a:srgbClr val="000000"/>
              </a:solidFill>
              <a:effectLst/>
              <a:latin typeface="+mn-ea"/>
            </a:endParaRPr>
          </a:p>
        </p:txBody>
      </p:sp>
      <p:sp>
        <p:nvSpPr>
          <p:cNvPr id="47" name="직사각형 46">
            <a:extLst>
              <a:ext uri="{FF2B5EF4-FFF2-40B4-BE49-F238E27FC236}">
                <a16:creationId xmlns="" xmlns:a16="http://schemas.microsoft.com/office/drawing/2014/main" id="{270C8139-2DD1-4264-9776-A144655E4360}"/>
              </a:ext>
            </a:extLst>
          </p:cNvPr>
          <p:cNvSpPr/>
          <p:nvPr/>
        </p:nvSpPr>
        <p:spPr>
          <a:xfrm>
            <a:off x="7036612" y="6070388"/>
            <a:ext cx="1506182" cy="4694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9410" algn="just" fontAlgn="base">
              <a:lnSpc>
                <a:spcPct val="180000"/>
              </a:lnSpc>
              <a:tabLst>
                <a:tab pos="224790" algn="l"/>
              </a:tabLst>
            </a:pPr>
            <a:r>
              <a:rPr lang="en-US" altLang="ko-KR" sz="1600" b="1" kern="0" dirty="0">
                <a:solidFill>
                  <a:srgbClr val="000000"/>
                </a:solidFill>
                <a:latin typeface="+mn-ea"/>
              </a:rPr>
              <a:t>20</a:t>
            </a:r>
            <a:r>
              <a:rPr lang="ko-KR" altLang="en-US" sz="1600" b="1" kern="0" dirty="0" err="1">
                <a:solidFill>
                  <a:srgbClr val="000000"/>
                </a:solidFill>
                <a:latin typeface="+mn-ea"/>
              </a:rPr>
              <a:t>만그루</a:t>
            </a:r>
            <a:endParaRPr lang="en-US" altLang="ko-KR" sz="1600" b="1" kern="0" spc="0" dirty="0">
              <a:solidFill>
                <a:srgbClr val="000000"/>
              </a:solidFill>
              <a:effectLst/>
              <a:latin typeface="+mn-ea"/>
            </a:endParaRPr>
          </a:p>
        </p:txBody>
      </p:sp>
      <p:sp>
        <p:nvSpPr>
          <p:cNvPr id="48" name="직사각형 47">
            <a:extLst>
              <a:ext uri="{FF2B5EF4-FFF2-40B4-BE49-F238E27FC236}">
                <a16:creationId xmlns="" xmlns:a16="http://schemas.microsoft.com/office/drawing/2014/main" id="{7F2AA446-6A52-4975-84DF-03143683236C}"/>
              </a:ext>
            </a:extLst>
          </p:cNvPr>
          <p:cNvSpPr/>
          <p:nvPr/>
        </p:nvSpPr>
        <p:spPr>
          <a:xfrm>
            <a:off x="10011038" y="6068984"/>
            <a:ext cx="2084866" cy="4694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59410" algn="just" fontAlgn="base">
              <a:lnSpc>
                <a:spcPct val="180000"/>
              </a:lnSpc>
              <a:tabLst>
                <a:tab pos="224790" algn="l"/>
              </a:tabLst>
            </a:pPr>
            <a:r>
              <a:rPr lang="ko-KR" altLang="en-US" sz="1600" b="1" kern="0" dirty="0">
                <a:solidFill>
                  <a:srgbClr val="000000"/>
                </a:solidFill>
                <a:latin typeface="+mn-ea"/>
              </a:rPr>
              <a:t>승용차 </a:t>
            </a:r>
            <a:r>
              <a:rPr lang="en-US" altLang="ko-KR" sz="1600" b="1" kern="0" dirty="0">
                <a:solidFill>
                  <a:srgbClr val="000000"/>
                </a:solidFill>
                <a:latin typeface="+mn-ea"/>
              </a:rPr>
              <a:t>1297</a:t>
            </a:r>
            <a:r>
              <a:rPr lang="ko-KR" altLang="en-US" sz="1600" b="1" kern="0" dirty="0">
                <a:solidFill>
                  <a:srgbClr val="000000"/>
                </a:solidFill>
                <a:latin typeface="+mn-ea"/>
              </a:rPr>
              <a:t>대</a:t>
            </a:r>
            <a:endParaRPr lang="en-US" altLang="ko-KR" sz="1600" b="1" kern="0" spc="0" dirty="0">
              <a:solidFill>
                <a:srgbClr val="000000"/>
              </a:solidFill>
              <a:effectLst/>
              <a:latin typeface="+mn-ea"/>
            </a:endParaRPr>
          </a:p>
        </p:txBody>
      </p:sp>
      <p:pic>
        <p:nvPicPr>
          <p:cNvPr id="49" name="그림 48">
            <a:extLst>
              <a:ext uri="{FF2B5EF4-FFF2-40B4-BE49-F238E27FC236}">
                <a16:creationId xmlns="" xmlns:a16="http://schemas.microsoft.com/office/drawing/2014/main" id="{8574F46E-A408-4FD5-A353-705B2B1D0639}"/>
              </a:ext>
            </a:extLst>
          </p:cNvPr>
          <p:cNvPicPr>
            <a:picLocks noChangeAspect="1"/>
          </p:cNvPicPr>
          <p:nvPr/>
        </p:nvPicPr>
        <p:blipFill>
          <a:blip r:embed="rId6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381621">
            <a:off x="10273579" y="4317996"/>
            <a:ext cx="592194" cy="592194"/>
          </a:xfrm>
          <a:prstGeom prst="rect">
            <a:avLst/>
          </a:prstGeom>
        </p:spPr>
      </p:pic>
      <p:sp>
        <p:nvSpPr>
          <p:cNvPr id="51" name="TextBox 50">
            <a:extLst>
              <a:ext uri="{FF2B5EF4-FFF2-40B4-BE49-F238E27FC236}">
                <a16:creationId xmlns="" xmlns:a16="http://schemas.microsoft.com/office/drawing/2014/main" id="{B2E73292-1AB3-4AB1-BC18-2153F7CBAE50}"/>
              </a:ext>
            </a:extLst>
          </p:cNvPr>
          <p:cNvSpPr txBox="1"/>
          <p:nvPr/>
        </p:nvSpPr>
        <p:spPr>
          <a:xfrm>
            <a:off x="8479176" y="4750370"/>
            <a:ext cx="1984963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solidFill>
                  <a:schemeClr val="accent6">
                    <a:lumMod val="75000"/>
                  </a:schemeClr>
                </a:solidFill>
                <a:latin typeface="+mj-ea"/>
                <a:ea typeface="+mj-ea"/>
              </a:rPr>
              <a:t>나무 </a:t>
            </a:r>
            <a:r>
              <a:rPr lang="en-US" altLang="ko-KR" sz="2000" b="1" dirty="0">
                <a:solidFill>
                  <a:schemeClr val="accent6">
                    <a:lumMod val="75000"/>
                  </a:schemeClr>
                </a:solidFill>
                <a:latin typeface="+mj-ea"/>
                <a:ea typeface="+mj-ea"/>
              </a:rPr>
              <a:t>20</a:t>
            </a:r>
            <a:r>
              <a:rPr lang="ko-KR" altLang="en-US" sz="2000" b="1" dirty="0" err="1">
                <a:solidFill>
                  <a:schemeClr val="accent6">
                    <a:lumMod val="75000"/>
                  </a:schemeClr>
                </a:solidFill>
                <a:latin typeface="+mj-ea"/>
                <a:ea typeface="+mj-ea"/>
              </a:rPr>
              <a:t>만그루</a:t>
            </a:r>
            <a:endParaRPr lang="en-US" altLang="ko-KR" sz="2000" b="1" dirty="0">
              <a:solidFill>
                <a:schemeClr val="accent6">
                  <a:lumMod val="75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ko-KR" altLang="en-US" sz="2000" b="1" dirty="0" err="1">
                <a:solidFill>
                  <a:schemeClr val="accent6">
                    <a:lumMod val="75000"/>
                  </a:schemeClr>
                </a:solidFill>
                <a:latin typeface="+mj-ea"/>
                <a:ea typeface="+mj-ea"/>
              </a:rPr>
              <a:t>심는효과</a:t>
            </a:r>
            <a:endParaRPr lang="en-US" altLang="ko-KR" sz="2000" b="1" dirty="0">
              <a:solidFill>
                <a:schemeClr val="accent6">
                  <a:lumMod val="75000"/>
                </a:schemeClr>
              </a:solidFill>
              <a:latin typeface="+mj-ea"/>
              <a:ea typeface="+mj-ea"/>
            </a:endParaRPr>
          </a:p>
          <a:p>
            <a:pPr algn="ctr"/>
            <a:r>
              <a:rPr lang="ko-KR" altLang="en-US" sz="2000" b="1" dirty="0">
                <a:solidFill>
                  <a:srgbClr val="FF0000"/>
                </a:solidFill>
                <a:latin typeface="+mj-ea"/>
                <a:ea typeface="+mj-ea"/>
              </a:rPr>
              <a:t> 승용차 </a:t>
            </a:r>
            <a:r>
              <a:rPr lang="en-US" altLang="ko-KR" sz="2000" b="1" dirty="0">
                <a:solidFill>
                  <a:srgbClr val="FF0000"/>
                </a:solidFill>
                <a:latin typeface="+mj-ea"/>
                <a:ea typeface="+mj-ea"/>
              </a:rPr>
              <a:t>1297</a:t>
            </a:r>
            <a:r>
              <a:rPr lang="ko-KR" altLang="en-US" sz="2000" b="1" dirty="0">
                <a:solidFill>
                  <a:srgbClr val="FF0000"/>
                </a:solidFill>
                <a:latin typeface="+mj-ea"/>
                <a:ea typeface="+mj-ea"/>
              </a:rPr>
              <a:t>대 감축효과</a:t>
            </a:r>
          </a:p>
        </p:txBody>
      </p:sp>
      <p:sp>
        <p:nvSpPr>
          <p:cNvPr id="52" name="화살표: 아래쪽 51">
            <a:extLst>
              <a:ext uri="{FF2B5EF4-FFF2-40B4-BE49-F238E27FC236}">
                <a16:creationId xmlns="" xmlns:a16="http://schemas.microsoft.com/office/drawing/2014/main" id="{35E7A564-42E4-421E-B019-C97082E596CE}"/>
              </a:ext>
            </a:extLst>
          </p:cNvPr>
          <p:cNvSpPr/>
          <p:nvPr/>
        </p:nvSpPr>
        <p:spPr>
          <a:xfrm>
            <a:off x="9704519" y="2867966"/>
            <a:ext cx="393504" cy="361769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3" name="화살표: 아래쪽 52">
            <a:extLst>
              <a:ext uri="{FF2B5EF4-FFF2-40B4-BE49-F238E27FC236}">
                <a16:creationId xmlns="" xmlns:a16="http://schemas.microsoft.com/office/drawing/2014/main" id="{A4D305C5-DD1C-41EE-954A-9E71E13E769D}"/>
              </a:ext>
            </a:extLst>
          </p:cNvPr>
          <p:cNvSpPr/>
          <p:nvPr/>
        </p:nvSpPr>
        <p:spPr>
          <a:xfrm>
            <a:off x="11386438" y="5050320"/>
            <a:ext cx="393504" cy="361769"/>
          </a:xfrm>
          <a:prstGeom prst="downArrow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4" name="화살표: 아래쪽 53">
            <a:extLst>
              <a:ext uri="{FF2B5EF4-FFF2-40B4-BE49-F238E27FC236}">
                <a16:creationId xmlns="" xmlns:a16="http://schemas.microsoft.com/office/drawing/2014/main" id="{2F88E42C-1B9F-4AA8-870A-F12BD6F26D6E}"/>
              </a:ext>
            </a:extLst>
          </p:cNvPr>
          <p:cNvSpPr/>
          <p:nvPr/>
        </p:nvSpPr>
        <p:spPr>
          <a:xfrm flipV="1">
            <a:off x="8136715" y="5036344"/>
            <a:ext cx="393504" cy="314115"/>
          </a:xfrm>
          <a:prstGeom prst="down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356371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사각형: 둥근 모서리 3">
            <a:extLst>
              <a:ext uri="{FF2B5EF4-FFF2-40B4-BE49-F238E27FC236}">
                <a16:creationId xmlns="" xmlns:a16="http://schemas.microsoft.com/office/drawing/2014/main" id="{FA0B61DB-79FF-42E0-B17F-ACE81F4E18FD}"/>
              </a:ext>
            </a:extLst>
          </p:cNvPr>
          <p:cNvSpPr/>
          <p:nvPr/>
        </p:nvSpPr>
        <p:spPr>
          <a:xfrm>
            <a:off x="666764" y="5290212"/>
            <a:ext cx="10858471" cy="1296144"/>
          </a:xfrm>
          <a:prstGeom prst="roundRect">
            <a:avLst/>
          </a:prstGeom>
          <a:ln w="28575"/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="" xmlns:a16="http://schemas.microsoft.com/office/drawing/2014/main" id="{748FDD7E-CD7F-4CC2-924E-BF927E9F9DEB}"/>
              </a:ext>
            </a:extLst>
          </p:cNvPr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="" xmlns:a16="http://schemas.microsoft.com/office/drawing/2014/main" id="{07584ABD-E495-4A72-8B92-68BCBCAAFD26}"/>
              </a:ext>
            </a:extLst>
          </p:cNvPr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03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="" xmlns:a16="http://schemas.microsoft.com/office/drawing/2014/main" id="{73C2299E-1CC1-419D-AF7B-B8247BE745A5}"/>
              </a:ext>
            </a:extLst>
          </p:cNvPr>
          <p:cNvGrpSpPr/>
          <p:nvPr/>
        </p:nvGrpSpPr>
        <p:grpSpPr>
          <a:xfrm>
            <a:off x="913477" y="227152"/>
            <a:ext cx="4992072" cy="765499"/>
            <a:chOff x="859687" y="192743"/>
            <a:chExt cx="4992072" cy="765499"/>
          </a:xfrm>
        </p:grpSpPr>
        <p:sp>
          <p:nvSpPr>
            <p:cNvPr id="20" name="TextBox 19">
              <a:extLst>
                <a:ext uri="{FF2B5EF4-FFF2-40B4-BE49-F238E27FC236}">
                  <a16:creationId xmlns="" xmlns:a16="http://schemas.microsoft.com/office/drawing/2014/main" id="{1C3D6677-2676-42AB-A0BB-6181CD0CAAA7}"/>
                </a:ext>
              </a:extLst>
            </p:cNvPr>
            <p:cNvSpPr txBox="1"/>
            <p:nvPr/>
          </p:nvSpPr>
          <p:spPr>
            <a:xfrm>
              <a:off x="859687" y="192743"/>
              <a:ext cx="3656770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tx2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기대효과 및 활용방안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="" xmlns:a16="http://schemas.microsoft.com/office/drawing/2014/main" id="{8F26D7B4-E005-4380-A059-EACB42E3F9B3}"/>
                </a:ext>
              </a:extLst>
            </p:cNvPr>
            <p:cNvSpPr txBox="1"/>
            <p:nvPr/>
          </p:nvSpPr>
          <p:spPr>
            <a:xfrm>
              <a:off x="859687" y="619688"/>
              <a:ext cx="499207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ko-KR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COVID-19 </a:t>
              </a:r>
              <a:r>
                <a:rPr lang="ko-KR" altLang="en-US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확산 방지를 위한 </a:t>
              </a:r>
              <a:r>
                <a:rPr lang="ko-KR" altLang="en-US" sz="1600" dirty="0" err="1">
                  <a:latin typeface="HY견고딕" panose="02030600000101010101" pitchFamily="18" charset="-127"/>
                  <a:ea typeface="HY견고딕" panose="02030600000101010101" pitchFamily="18" charset="-127"/>
                </a:rPr>
                <a:t>언택트</a:t>
              </a:r>
              <a:r>
                <a:rPr lang="ko-KR" altLang="en-US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 교통수단 보급</a:t>
              </a:r>
            </a:p>
          </p:txBody>
        </p:sp>
      </p:grpSp>
      <p:sp>
        <p:nvSpPr>
          <p:cNvPr id="22" name="직사각형 21">
            <a:extLst>
              <a:ext uri="{FF2B5EF4-FFF2-40B4-BE49-F238E27FC236}">
                <a16:creationId xmlns="" xmlns:a16="http://schemas.microsoft.com/office/drawing/2014/main" id="{8FFBACE0-819F-4653-BD16-64CD16CB0E88}"/>
              </a:ext>
            </a:extLst>
          </p:cNvPr>
          <p:cNvSpPr/>
          <p:nvPr/>
        </p:nvSpPr>
        <p:spPr>
          <a:xfrm>
            <a:off x="-677656" y="1232373"/>
            <a:ext cx="1257308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ko-KR" altLang="en-US" sz="2400" b="1" dirty="0">
                <a:solidFill>
                  <a:schemeClr val="accent1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두번째 기대효과 </a:t>
            </a:r>
            <a:r>
              <a:rPr lang="en-US" altLang="ko-KR" sz="2400" b="1" dirty="0">
                <a:solidFill>
                  <a:schemeClr val="accent1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“COVID-19</a:t>
            </a:r>
            <a:r>
              <a:rPr lang="ko-KR" altLang="en-US" sz="2400" b="1" dirty="0">
                <a:solidFill>
                  <a:schemeClr val="accent1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 확산 방지를 위한 </a:t>
            </a:r>
            <a:r>
              <a:rPr lang="ko-KR" altLang="en-US" sz="2400" b="1" dirty="0" err="1">
                <a:solidFill>
                  <a:schemeClr val="accent1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언택트</a:t>
            </a:r>
            <a:r>
              <a:rPr lang="ko-KR" altLang="en-US" sz="2400" b="1" dirty="0">
                <a:solidFill>
                  <a:schemeClr val="accent1">
                    <a:lumMod val="75000"/>
                  </a:schemeClr>
                </a:solidFill>
                <a:latin typeface="+mn-ea"/>
                <a:cs typeface="맑은 고딕 Semilight" panose="020B0502040204020203" pitchFamily="50" charset="-127"/>
              </a:rPr>
              <a:t> 교통수단 보급＂</a:t>
            </a:r>
            <a:endParaRPr lang="ko-KR" altLang="en-US" sz="2000" b="1" dirty="0">
              <a:solidFill>
                <a:schemeClr val="accent1">
                  <a:lumMod val="75000"/>
                </a:schemeClr>
              </a:solidFill>
              <a:latin typeface="+mn-ea"/>
              <a:cs typeface="맑은 고딕 Semilight" panose="020B0502040204020203" pitchFamily="50" charset="-127"/>
            </a:endParaRPr>
          </a:p>
        </p:txBody>
      </p:sp>
      <p:pic>
        <p:nvPicPr>
          <p:cNvPr id="24" name="그림 23">
            <a:extLst>
              <a:ext uri="{FF2B5EF4-FFF2-40B4-BE49-F238E27FC236}">
                <a16:creationId xmlns="" xmlns:a16="http://schemas.microsoft.com/office/drawing/2014/main" id="{D5F172FB-BB2B-4F52-982E-8102D887C20A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6115" t="48139" r="57443" b="1607"/>
          <a:stretch/>
        </p:blipFill>
        <p:spPr>
          <a:xfrm>
            <a:off x="6960096" y="2543265"/>
            <a:ext cx="2880827" cy="2129840"/>
          </a:xfrm>
          <a:prstGeom prst="rect">
            <a:avLst/>
          </a:prstGeom>
        </p:spPr>
      </p:pic>
      <p:pic>
        <p:nvPicPr>
          <p:cNvPr id="25" name="그림 24">
            <a:extLst>
              <a:ext uri="{FF2B5EF4-FFF2-40B4-BE49-F238E27FC236}">
                <a16:creationId xmlns="" xmlns:a16="http://schemas.microsoft.com/office/drawing/2014/main" id="{9645DB19-45BB-4DE8-8673-9F86519086C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59496" y="2115652"/>
            <a:ext cx="4961644" cy="2587939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="" xmlns:a16="http://schemas.microsoft.com/office/drawing/2014/main" id="{3A898BD7-8F27-4828-9894-219EFDE0C59C}"/>
              </a:ext>
            </a:extLst>
          </p:cNvPr>
          <p:cNvSpPr/>
          <p:nvPr/>
        </p:nvSpPr>
        <p:spPr>
          <a:xfrm>
            <a:off x="634116" y="5503389"/>
            <a:ext cx="10661593" cy="869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dirty="0"/>
              <a:t>광주광역시는 </a:t>
            </a:r>
            <a:r>
              <a:rPr lang="ko-KR" altLang="en-US" dirty="0" err="1"/>
              <a:t>확진자가</a:t>
            </a:r>
            <a:r>
              <a:rPr lang="ko-KR" altLang="en-US" dirty="0"/>
              <a:t> 적지만 지속해서 나오고 있는 상황</a:t>
            </a:r>
          </a:p>
          <a:p>
            <a:pPr algn="ctr">
              <a:lnSpc>
                <a:spcPct val="150000"/>
              </a:lnSpc>
            </a:pPr>
            <a:r>
              <a:rPr lang="ko-KR" altLang="en-US"/>
              <a:t>‘</a:t>
            </a:r>
            <a:r>
              <a:rPr lang="ko-KR" altLang="en-US" dirty="0" err="1"/>
              <a:t>타랑께</a:t>
            </a:r>
            <a:r>
              <a:rPr lang="ko-KR" altLang="en-US" dirty="0"/>
              <a:t>’ 서비스를 확대</a:t>
            </a:r>
            <a:r>
              <a:rPr lang="en-US" altLang="ko-KR" dirty="0"/>
              <a:t>,  </a:t>
            </a:r>
            <a:r>
              <a:rPr lang="ko-KR" altLang="en-US" dirty="0"/>
              <a:t>운영할 경우 시민들의 </a:t>
            </a:r>
            <a:r>
              <a:rPr lang="ko-KR" altLang="en-US" b="1" dirty="0">
                <a:solidFill>
                  <a:schemeClr val="accent6">
                    <a:lumMod val="60000"/>
                    <a:lumOff val="40000"/>
                  </a:schemeClr>
                </a:solidFill>
              </a:rPr>
              <a:t>좋은 안심 이동수단</a:t>
            </a:r>
            <a:r>
              <a:rPr lang="ko-KR" altLang="en-US" dirty="0"/>
              <a:t>으로 이용 될 것이라 기대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="" xmlns:a16="http://schemas.microsoft.com/office/drawing/2014/main" id="{E3BB0054-46BC-413F-BCBE-D10FD838335A}"/>
              </a:ext>
            </a:extLst>
          </p:cNvPr>
          <p:cNvSpPr/>
          <p:nvPr/>
        </p:nvSpPr>
        <p:spPr>
          <a:xfrm>
            <a:off x="5303912" y="4732872"/>
            <a:ext cx="4818136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200" dirty="0">
                <a:latin typeface="+mn-ea"/>
              </a:rPr>
              <a:t>[</a:t>
            </a:r>
            <a:r>
              <a:rPr lang="ko-KR" altLang="en-US" sz="1200" dirty="0">
                <a:latin typeface="+mn-ea"/>
              </a:rPr>
              <a:t>보도자료</a:t>
            </a:r>
            <a:r>
              <a:rPr lang="en-US" altLang="ko-KR" sz="1200" dirty="0">
                <a:latin typeface="+mn-ea"/>
              </a:rPr>
              <a:t>] "</a:t>
            </a:r>
            <a:r>
              <a:rPr lang="ko-KR" altLang="en-US" sz="1200" dirty="0">
                <a:latin typeface="+mn-ea"/>
              </a:rPr>
              <a:t>대중교통은 무서워</a:t>
            </a:r>
            <a:r>
              <a:rPr lang="en-US" altLang="ko-KR" sz="1200" dirty="0">
                <a:latin typeface="+mn-ea"/>
              </a:rPr>
              <a:t>"…</a:t>
            </a:r>
            <a:r>
              <a:rPr lang="ko-KR" altLang="en-US" sz="1200" dirty="0">
                <a:latin typeface="+mn-ea"/>
              </a:rPr>
              <a:t>서울시 </a:t>
            </a:r>
            <a:r>
              <a:rPr lang="ko-KR" altLang="en-US" sz="1200" dirty="0" err="1">
                <a:latin typeface="+mn-ea"/>
              </a:rPr>
              <a:t>따릉이</a:t>
            </a:r>
            <a:r>
              <a:rPr lang="ko-KR" altLang="en-US" sz="1200" dirty="0">
                <a:latin typeface="+mn-ea"/>
              </a:rPr>
              <a:t> 이용객 </a:t>
            </a:r>
            <a:r>
              <a:rPr lang="en-US" altLang="ko-KR" sz="1200" dirty="0">
                <a:latin typeface="+mn-ea"/>
              </a:rPr>
              <a:t>67% </a:t>
            </a:r>
            <a:r>
              <a:rPr lang="ko-KR" altLang="en-US" sz="1200" dirty="0">
                <a:latin typeface="+mn-ea"/>
              </a:rPr>
              <a:t>증가</a:t>
            </a:r>
            <a:endParaRPr lang="en-US" altLang="ko-KR" sz="12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510556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>
            <a:extLst>
              <a:ext uri="{FF2B5EF4-FFF2-40B4-BE49-F238E27FC236}">
                <a16:creationId xmlns="" xmlns:a16="http://schemas.microsoft.com/office/drawing/2014/main" id="{14DFF81F-E441-1343-9A2D-2A1A25C73481}"/>
              </a:ext>
            </a:extLst>
          </p:cNvPr>
          <p:cNvSpPr/>
          <p:nvPr/>
        </p:nvSpPr>
        <p:spPr>
          <a:xfrm>
            <a:off x="4506" y="0"/>
            <a:ext cx="12220197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="" xmlns:a16="http://schemas.microsoft.com/office/drawing/2014/main" id="{DAAA77DA-939E-A345-A60E-F4AD2D75CF73}"/>
              </a:ext>
            </a:extLst>
          </p:cNvPr>
          <p:cNvSpPr txBox="1"/>
          <p:nvPr/>
        </p:nvSpPr>
        <p:spPr>
          <a:xfrm>
            <a:off x="-32703" y="3044279"/>
            <a:ext cx="12224703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ko-KR" sz="4400" b="1" spc="-150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THANK YOU</a:t>
            </a:r>
            <a:endParaRPr kumimoji="1" lang="ko-KR" altLang="en-US" sz="4400" b="1" spc="-150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982971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03738" y="473062"/>
            <a:ext cx="6559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+mn-ea"/>
              </a:rPr>
              <a:t>01</a:t>
            </a:r>
            <a:endParaRPr lang="ko-KR" altLang="en-US" sz="3200" b="1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913477" y="227152"/>
            <a:ext cx="1837362" cy="765499"/>
            <a:chOff x="859687" y="192743"/>
            <a:chExt cx="1837362" cy="765499"/>
          </a:xfrm>
        </p:grpSpPr>
        <p:sp>
          <p:nvSpPr>
            <p:cNvPr id="12" name="TextBox 11"/>
            <p:cNvSpPr txBox="1"/>
            <p:nvPr/>
          </p:nvSpPr>
          <p:spPr>
            <a:xfrm>
              <a:off x="859687" y="192743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tx2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분석개요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59687" y="619688"/>
              <a:ext cx="18373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+mn-ea"/>
                </a:rPr>
                <a:t>분석 배경 및 개요</a:t>
              </a:r>
            </a:p>
          </p:txBody>
        </p:sp>
      </p:grpSp>
      <p:sp>
        <p:nvSpPr>
          <p:cNvPr id="11" name="Rectangle 2">
            <a:extLst>
              <a:ext uri="{FF2B5EF4-FFF2-40B4-BE49-F238E27FC236}">
                <a16:creationId xmlns="" xmlns:a16="http://schemas.microsoft.com/office/drawing/2014/main" id="{4F138D6F-EAB5-4D2D-81A2-03383CDAD0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1616" y="-83740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5" name="그림 4">
            <a:extLst>
              <a:ext uri="{FF2B5EF4-FFF2-40B4-BE49-F238E27FC236}">
                <a16:creationId xmlns="" xmlns:a16="http://schemas.microsoft.com/office/drawing/2014/main" id="{1754D309-70F8-4FCA-97A3-1D8CBC4E12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13084" y="1590957"/>
            <a:ext cx="6674269" cy="1356958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="" xmlns:a16="http://schemas.microsoft.com/office/drawing/2014/main" id="{7497C67E-17CA-46E3-BDDE-5B20AF529FD9}"/>
              </a:ext>
            </a:extLst>
          </p:cNvPr>
          <p:cNvSpPr/>
          <p:nvPr/>
        </p:nvSpPr>
        <p:spPr>
          <a:xfrm>
            <a:off x="2495600" y="1630546"/>
            <a:ext cx="6674269" cy="1414309"/>
          </a:xfrm>
          <a:prstGeom prst="rect">
            <a:avLst/>
          </a:prstGeom>
          <a:solidFill>
            <a:srgbClr val="00000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" name="그림 1">
            <a:extLst>
              <a:ext uri="{FF2B5EF4-FFF2-40B4-BE49-F238E27FC236}">
                <a16:creationId xmlns="" xmlns:a16="http://schemas.microsoft.com/office/drawing/2014/main" id="{95898E29-407D-479E-B294-437462709C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03912" y="1221450"/>
            <a:ext cx="5963961" cy="739013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sp>
        <p:nvSpPr>
          <p:cNvPr id="21" name="Rectangle 4">
            <a:extLst>
              <a:ext uri="{FF2B5EF4-FFF2-40B4-BE49-F238E27FC236}">
                <a16:creationId xmlns="" xmlns:a16="http://schemas.microsoft.com/office/drawing/2014/main" id="{9E41C5ED-9151-4681-BABD-9C346C35E3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28" name="사각형: 둥근 모서리 27">
            <a:extLst>
              <a:ext uri="{FF2B5EF4-FFF2-40B4-BE49-F238E27FC236}">
                <a16:creationId xmlns="" xmlns:a16="http://schemas.microsoft.com/office/drawing/2014/main" id="{FB1C26A0-61A5-42CA-ACBF-31FD507F0E5D}"/>
              </a:ext>
            </a:extLst>
          </p:cNvPr>
          <p:cNvSpPr/>
          <p:nvPr/>
        </p:nvSpPr>
        <p:spPr>
          <a:xfrm>
            <a:off x="258809" y="5874574"/>
            <a:ext cx="11674381" cy="827030"/>
          </a:xfrm>
          <a:prstGeom prst="roundRect">
            <a:avLst>
              <a:gd name="adj" fmla="val 0"/>
            </a:avLst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</a:rPr>
              <a:t>대중교통의 불편함과 코로나</a:t>
            </a:r>
            <a:r>
              <a:rPr lang="en-US" altLang="ko-KR" sz="2000" b="1" dirty="0">
                <a:solidFill>
                  <a:schemeClr val="tx1"/>
                </a:solidFill>
              </a:rPr>
              <a:t>19 </a:t>
            </a:r>
            <a:r>
              <a:rPr lang="ko-KR" altLang="en-US" sz="2000" b="1" dirty="0">
                <a:solidFill>
                  <a:schemeClr val="tx1"/>
                </a:solidFill>
              </a:rPr>
              <a:t>상황으로 인해 </a:t>
            </a:r>
            <a:r>
              <a:rPr lang="ko-KR" altLang="en-US" sz="2000" b="1" dirty="0">
                <a:solidFill>
                  <a:srgbClr val="0070C0"/>
                </a:solidFill>
              </a:rPr>
              <a:t>대중교통 이용률은 감소</a:t>
            </a:r>
            <a:r>
              <a:rPr lang="en-US" altLang="ko-KR" sz="2000" b="1" dirty="0">
                <a:solidFill>
                  <a:srgbClr val="0070C0"/>
                </a:solidFill>
              </a:rPr>
              <a:t>!</a:t>
            </a:r>
            <a:r>
              <a:rPr lang="en-US" altLang="ko-KR" sz="2000" b="1" dirty="0">
                <a:solidFill>
                  <a:schemeClr val="tx1"/>
                </a:solidFill>
              </a:rPr>
              <a:t> </a:t>
            </a:r>
            <a:r>
              <a:rPr lang="ko-KR" altLang="en-US" sz="2000" b="1" dirty="0">
                <a:solidFill>
                  <a:srgbClr val="FF0000"/>
                </a:solidFill>
              </a:rPr>
              <a:t>교통량은 증가</a:t>
            </a:r>
            <a:r>
              <a:rPr lang="en-US" altLang="ko-KR" sz="2000" b="1" dirty="0">
                <a:solidFill>
                  <a:srgbClr val="FF0000"/>
                </a:solidFill>
              </a:rPr>
              <a:t>!</a:t>
            </a:r>
            <a:endParaRPr lang="ko-KR" altLang="en-US" sz="2000" b="1" dirty="0">
              <a:solidFill>
                <a:srgbClr val="FF0000"/>
              </a:solidFill>
            </a:endParaRPr>
          </a:p>
        </p:txBody>
      </p:sp>
      <p:pic>
        <p:nvPicPr>
          <p:cNvPr id="29" name="_x143310296" descr="EMB000032304c81">
            <a:extLst>
              <a:ext uri="{FF2B5EF4-FFF2-40B4-BE49-F238E27FC236}">
                <a16:creationId xmlns="" xmlns:a16="http://schemas.microsoft.com/office/drawing/2014/main" id="{40458E56-E88F-4CAE-B916-47099B25F1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t="24491" r="1150" b="30219"/>
          <a:stretch/>
        </p:blipFill>
        <p:spPr bwMode="auto">
          <a:xfrm>
            <a:off x="5453629" y="2298098"/>
            <a:ext cx="6500215" cy="3458603"/>
          </a:xfrm>
          <a:prstGeom prst="rect">
            <a:avLst/>
          </a:prstGeom>
          <a:noFill/>
          <a:ln w="19050"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직사각형 29">
            <a:extLst>
              <a:ext uri="{FF2B5EF4-FFF2-40B4-BE49-F238E27FC236}">
                <a16:creationId xmlns="" xmlns:a16="http://schemas.microsoft.com/office/drawing/2014/main" id="{9FE27FDE-5417-4429-9419-79CC4619548D}"/>
              </a:ext>
            </a:extLst>
          </p:cNvPr>
          <p:cNvSpPr/>
          <p:nvPr/>
        </p:nvSpPr>
        <p:spPr>
          <a:xfrm>
            <a:off x="5459777" y="2302752"/>
            <a:ext cx="6459099" cy="3420361"/>
          </a:xfrm>
          <a:prstGeom prst="rect">
            <a:avLst/>
          </a:prstGeom>
          <a:solidFill>
            <a:srgbClr val="00000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25" name="_x226687600" descr="EMB0000263039f9">
            <a:extLst>
              <a:ext uri="{FF2B5EF4-FFF2-40B4-BE49-F238E27FC236}">
                <a16:creationId xmlns="" xmlns:a16="http://schemas.microsoft.com/office/drawing/2014/main" id="{3B2B0F5B-2E83-47C2-9C99-97DC48DC0C2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76733"/>
          <a:stretch/>
        </p:blipFill>
        <p:spPr bwMode="auto">
          <a:xfrm>
            <a:off x="238156" y="3463812"/>
            <a:ext cx="7259138" cy="19437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0" name="직사각형 19">
            <a:extLst>
              <a:ext uri="{FF2B5EF4-FFF2-40B4-BE49-F238E27FC236}">
                <a16:creationId xmlns="" xmlns:a16="http://schemas.microsoft.com/office/drawing/2014/main" id="{4EAADFB6-0DE3-410D-91E8-06537D8A94C2}"/>
              </a:ext>
            </a:extLst>
          </p:cNvPr>
          <p:cNvSpPr/>
          <p:nvPr/>
        </p:nvSpPr>
        <p:spPr>
          <a:xfrm>
            <a:off x="261178" y="3434890"/>
            <a:ext cx="7242806" cy="1953458"/>
          </a:xfrm>
          <a:prstGeom prst="rect">
            <a:avLst/>
          </a:prstGeom>
          <a:solidFill>
            <a:srgbClr val="000000">
              <a:alpha val="33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3" name="그림 22">
            <a:extLst>
              <a:ext uri="{FF2B5EF4-FFF2-40B4-BE49-F238E27FC236}">
                <a16:creationId xmlns="" xmlns:a16="http://schemas.microsoft.com/office/drawing/2014/main" id="{3A9E8BB0-9023-4108-B443-DF48CC27ADA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2895" r="562" b="51175"/>
          <a:stretch/>
        </p:blipFill>
        <p:spPr>
          <a:xfrm>
            <a:off x="3647447" y="4221088"/>
            <a:ext cx="6966956" cy="1262077"/>
          </a:xfrm>
          <a:prstGeom prst="rect">
            <a:avLst/>
          </a:prstGeom>
          <a:ln w="19050">
            <a:solidFill>
              <a:srgbClr val="FF0000"/>
            </a:solidFill>
          </a:ln>
        </p:spPr>
      </p:pic>
      <p:pic>
        <p:nvPicPr>
          <p:cNvPr id="31" name="_x143310296" descr="EMB000032304c81">
            <a:extLst>
              <a:ext uri="{FF2B5EF4-FFF2-40B4-BE49-F238E27FC236}">
                <a16:creationId xmlns="" xmlns:a16="http://schemas.microsoft.com/office/drawing/2014/main" id="{750EB66F-245B-4BC2-A8C8-271DC078B07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96" t="41560" r="1150" b="47988"/>
          <a:stretch/>
        </p:blipFill>
        <p:spPr bwMode="auto">
          <a:xfrm>
            <a:off x="531713" y="2415908"/>
            <a:ext cx="7868544" cy="966168"/>
          </a:xfrm>
          <a:prstGeom prst="rect">
            <a:avLst/>
          </a:prstGeom>
          <a:noFill/>
          <a:ln w="19050">
            <a:solidFill>
              <a:srgbClr val="FF0000"/>
            </a:solidFill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08399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모서리가 둥근 직사각형 2"/>
          <p:cNvSpPr/>
          <p:nvPr/>
        </p:nvSpPr>
        <p:spPr>
          <a:xfrm>
            <a:off x="407368" y="1481048"/>
            <a:ext cx="3240360" cy="46533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203738" y="473062"/>
            <a:ext cx="65594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+mn-ea"/>
              </a:rPr>
              <a:t>01</a:t>
            </a:r>
            <a:endParaRPr lang="ko-KR" altLang="en-US" sz="3200" b="1" dirty="0">
              <a:solidFill>
                <a:schemeClr val="bg1"/>
              </a:solidFill>
              <a:latin typeface="+mn-ea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913477" y="227152"/>
            <a:ext cx="1837362" cy="765499"/>
            <a:chOff x="859687" y="192743"/>
            <a:chExt cx="1837362" cy="765499"/>
          </a:xfrm>
        </p:grpSpPr>
        <p:sp>
          <p:nvSpPr>
            <p:cNvPr id="12" name="TextBox 11"/>
            <p:cNvSpPr txBox="1"/>
            <p:nvPr/>
          </p:nvSpPr>
          <p:spPr>
            <a:xfrm>
              <a:off x="859687" y="192743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tx2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분석개요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59687" y="619688"/>
              <a:ext cx="183736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+mn-ea"/>
                </a:rPr>
                <a:t>분석 배경 및 개요</a:t>
              </a:r>
            </a:p>
          </p:txBody>
        </p:sp>
      </p:grpSp>
      <p:sp>
        <p:nvSpPr>
          <p:cNvPr id="11" name="Rectangle 2">
            <a:extLst>
              <a:ext uri="{FF2B5EF4-FFF2-40B4-BE49-F238E27FC236}">
                <a16:creationId xmlns="" xmlns:a16="http://schemas.microsoft.com/office/drawing/2014/main" id="{4F138D6F-EAB5-4D2D-81A2-03383CDAD0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1616" y="-837406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21" name="그룹 20">
            <a:extLst>
              <a:ext uri="{FF2B5EF4-FFF2-40B4-BE49-F238E27FC236}">
                <a16:creationId xmlns="" xmlns:a16="http://schemas.microsoft.com/office/drawing/2014/main" id="{048E30AF-A740-423A-AA51-7C52A9EB87CF}"/>
              </a:ext>
            </a:extLst>
          </p:cNvPr>
          <p:cNvGrpSpPr/>
          <p:nvPr/>
        </p:nvGrpSpPr>
        <p:grpSpPr>
          <a:xfrm>
            <a:off x="540009" y="2078841"/>
            <a:ext cx="5051935" cy="2785549"/>
            <a:chOff x="705253" y="1949308"/>
            <a:chExt cx="5206071" cy="2690652"/>
          </a:xfrm>
        </p:grpSpPr>
        <p:pic>
          <p:nvPicPr>
            <p:cNvPr id="22" name="_x207789264" descr="EMB0000263039ed">
              <a:extLst>
                <a:ext uri="{FF2B5EF4-FFF2-40B4-BE49-F238E27FC236}">
                  <a16:creationId xmlns="" xmlns:a16="http://schemas.microsoft.com/office/drawing/2014/main" id="{54DF2AF4-2B3C-4170-94CA-D6764E6249A6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2" cstate="email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2313"/>
            <a:stretch/>
          </p:blipFill>
          <p:spPr bwMode="auto">
            <a:xfrm>
              <a:off x="705253" y="2030023"/>
              <a:ext cx="5206071" cy="26099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25" name="TextBox 24">
              <a:extLst>
                <a:ext uri="{FF2B5EF4-FFF2-40B4-BE49-F238E27FC236}">
                  <a16:creationId xmlns="" xmlns:a16="http://schemas.microsoft.com/office/drawing/2014/main" id="{DB534839-EF38-417A-A52A-BCA08EA5D2E0}"/>
                </a:ext>
              </a:extLst>
            </p:cNvPr>
            <p:cNvSpPr txBox="1"/>
            <p:nvPr/>
          </p:nvSpPr>
          <p:spPr>
            <a:xfrm>
              <a:off x="3907789" y="1949308"/>
              <a:ext cx="1436143" cy="43512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12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광역시 중 </a:t>
              </a:r>
              <a:endParaRPr lang="en-US" altLang="ko-KR" sz="1200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/>
              <a:r>
                <a:rPr lang="ko-KR" altLang="en-US" sz="1200" b="1" dirty="0">
                  <a:solidFill>
                    <a:srgbClr val="FF0000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가장 낮은 만족도</a:t>
              </a:r>
            </a:p>
          </p:txBody>
        </p:sp>
      </p:grpSp>
      <p:sp>
        <p:nvSpPr>
          <p:cNvPr id="26" name="TextBox 25">
            <a:extLst>
              <a:ext uri="{FF2B5EF4-FFF2-40B4-BE49-F238E27FC236}">
                <a16:creationId xmlns="" xmlns:a16="http://schemas.microsoft.com/office/drawing/2014/main" id="{34BA43B8-1066-4D67-A7C4-B01CD1033A86}"/>
              </a:ext>
            </a:extLst>
          </p:cNvPr>
          <p:cNvSpPr txBox="1"/>
          <p:nvPr/>
        </p:nvSpPr>
        <p:spPr>
          <a:xfrm>
            <a:off x="382553" y="1565862"/>
            <a:ext cx="38837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solidFill>
                  <a:schemeClr val="bg1"/>
                </a:solidFill>
              </a:rPr>
              <a:t>주요도시 </a:t>
            </a:r>
            <a:r>
              <a:rPr lang="ko-KR" altLang="en-US" sz="1400" b="1" dirty="0">
                <a:solidFill>
                  <a:schemeClr val="bg1"/>
                </a:solidFill>
              </a:rPr>
              <a:t>교통수단별 이용률 및 만족도</a:t>
            </a:r>
          </a:p>
        </p:txBody>
      </p:sp>
      <p:pic>
        <p:nvPicPr>
          <p:cNvPr id="28" name="그림 27">
            <a:extLst>
              <a:ext uri="{FF2B5EF4-FFF2-40B4-BE49-F238E27FC236}">
                <a16:creationId xmlns="" xmlns:a16="http://schemas.microsoft.com/office/drawing/2014/main" id="{56604125-04AE-4550-A56A-A4F5C9BA2820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387" t="8620" r="9265" b="8513"/>
          <a:stretch/>
        </p:blipFill>
        <p:spPr>
          <a:xfrm>
            <a:off x="6606556" y="1865690"/>
            <a:ext cx="4773338" cy="2825138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="" xmlns:a16="http://schemas.microsoft.com/office/drawing/2014/main" id="{F5AC4F0C-9BE3-4DED-8706-7091056C5E3B}"/>
              </a:ext>
            </a:extLst>
          </p:cNvPr>
          <p:cNvSpPr txBox="1"/>
          <p:nvPr/>
        </p:nvSpPr>
        <p:spPr>
          <a:xfrm>
            <a:off x="8917913" y="4661294"/>
            <a:ext cx="3219818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100" dirty="0"/>
              <a:t>[</a:t>
            </a:r>
            <a:r>
              <a:rPr lang="ko-KR" altLang="en-US" sz="1100" dirty="0"/>
              <a:t>광주광역시</a:t>
            </a:r>
            <a:r>
              <a:rPr lang="en-US" altLang="ko-KR" sz="1100" dirty="0"/>
              <a:t>]</a:t>
            </a:r>
            <a:r>
              <a:rPr lang="ko-KR" altLang="en-US" sz="1100" dirty="0"/>
              <a:t> </a:t>
            </a:r>
            <a:r>
              <a:rPr lang="en-US" altLang="ko-KR" sz="1100" dirty="0"/>
              <a:t>2019</a:t>
            </a:r>
            <a:r>
              <a:rPr lang="ko-KR" altLang="en-US" sz="1100" dirty="0"/>
              <a:t>년도 민원자료 </a:t>
            </a:r>
            <a:r>
              <a:rPr lang="ko-KR" altLang="en-US" sz="1100" dirty="0" err="1"/>
              <a:t>워드클라우드</a:t>
            </a:r>
            <a:endParaRPr lang="ko-KR" altLang="en-US" sz="1100" dirty="0"/>
          </a:p>
        </p:txBody>
      </p:sp>
      <p:sp>
        <p:nvSpPr>
          <p:cNvPr id="14" name="사각형: 둥근 모서리 13">
            <a:extLst>
              <a:ext uri="{FF2B5EF4-FFF2-40B4-BE49-F238E27FC236}">
                <a16:creationId xmlns="" xmlns:a16="http://schemas.microsoft.com/office/drawing/2014/main" id="{7E81C450-7180-4EEB-9F6D-2A0180F1C68E}"/>
              </a:ext>
            </a:extLst>
          </p:cNvPr>
          <p:cNvSpPr/>
          <p:nvPr/>
        </p:nvSpPr>
        <p:spPr>
          <a:xfrm>
            <a:off x="119336" y="5157192"/>
            <a:ext cx="11953327" cy="1626307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>
            <a:extLst>
              <a:ext uri="{FF2B5EF4-FFF2-40B4-BE49-F238E27FC236}">
                <a16:creationId xmlns="" xmlns:a16="http://schemas.microsoft.com/office/drawing/2014/main" id="{0A1773D5-46DB-4847-BF70-EDC5824711DB}"/>
              </a:ext>
            </a:extLst>
          </p:cNvPr>
          <p:cNvSpPr txBox="1"/>
          <p:nvPr/>
        </p:nvSpPr>
        <p:spPr>
          <a:xfrm>
            <a:off x="317879" y="5242173"/>
            <a:ext cx="11754784" cy="1615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dirty="0"/>
              <a:t>주요도시 교통수단별 이용률 및 만족도에서 </a:t>
            </a:r>
            <a:r>
              <a:rPr lang="en-US" altLang="ko-KR" b="1" dirty="0">
                <a:solidFill>
                  <a:srgbClr val="FF0000"/>
                </a:solidFill>
              </a:rPr>
              <a:t>4.62%</a:t>
            </a:r>
            <a:r>
              <a:rPr lang="ko-KR" altLang="en-US" b="1" dirty="0">
                <a:solidFill>
                  <a:srgbClr val="FF0000"/>
                </a:solidFill>
              </a:rPr>
              <a:t>의 가장 낮은 만족도</a:t>
            </a:r>
            <a:r>
              <a:rPr lang="ko-KR" altLang="en-US" b="1" dirty="0"/>
              <a:t>를 나타냄</a:t>
            </a:r>
            <a:endParaRPr lang="en-US" altLang="ko-KR" b="1" dirty="0"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dirty="0">
                <a:latin typeface="+mj-lt"/>
              </a:rPr>
              <a:t>현 </a:t>
            </a:r>
            <a:r>
              <a:rPr lang="ko-KR" altLang="en-US" b="1" dirty="0">
                <a:solidFill>
                  <a:srgbClr val="FF0000"/>
                </a:solidFill>
                <a:latin typeface="+mj-lt"/>
              </a:rPr>
              <a:t>코로나 시국</a:t>
            </a:r>
            <a:r>
              <a:rPr lang="ko-KR" altLang="en-US" b="1" dirty="0">
                <a:latin typeface="+mj-lt"/>
              </a:rPr>
              <a:t>에 감염 때문에 공공 </a:t>
            </a:r>
            <a:r>
              <a:rPr lang="ko-KR" altLang="en-US" b="1" dirty="0">
                <a:solidFill>
                  <a:srgbClr val="FF0000"/>
                </a:solidFill>
                <a:latin typeface="+mj-lt"/>
              </a:rPr>
              <a:t>교통수단을 꺼리는 시점</a:t>
            </a:r>
            <a:endParaRPr lang="en-US" altLang="ko-KR" b="1" dirty="0">
              <a:solidFill>
                <a:srgbClr val="FF0000"/>
              </a:solidFill>
              <a:latin typeface="+mj-lt"/>
            </a:endParaRP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ü"/>
            </a:pPr>
            <a:r>
              <a:rPr lang="ko-KR" altLang="en-US" b="1" dirty="0">
                <a:latin typeface="+mj-lt"/>
              </a:rPr>
              <a:t>광주광역시 </a:t>
            </a:r>
            <a:r>
              <a:rPr lang="en-US" altLang="ko-KR" b="1" dirty="0">
                <a:latin typeface="+mj-lt"/>
              </a:rPr>
              <a:t>2019</a:t>
            </a:r>
            <a:r>
              <a:rPr lang="ko-KR" altLang="en-US" b="1" dirty="0">
                <a:latin typeface="+mj-lt"/>
              </a:rPr>
              <a:t>년도 민원의 주요 키워드는 버스</a:t>
            </a:r>
            <a:r>
              <a:rPr lang="en-US" altLang="ko-KR" b="1" dirty="0">
                <a:latin typeface="+mj-lt"/>
              </a:rPr>
              <a:t>,</a:t>
            </a:r>
            <a:r>
              <a:rPr lang="ko-KR" altLang="en-US" b="1" dirty="0">
                <a:latin typeface="+mj-lt"/>
              </a:rPr>
              <a:t>기사</a:t>
            </a:r>
            <a:r>
              <a:rPr lang="en-US" altLang="ko-KR" b="1" dirty="0">
                <a:latin typeface="+mj-lt"/>
              </a:rPr>
              <a:t>,</a:t>
            </a:r>
            <a:r>
              <a:rPr lang="ko-KR" altLang="en-US" b="1" dirty="0">
                <a:latin typeface="+mj-lt"/>
              </a:rPr>
              <a:t>불편</a:t>
            </a:r>
            <a:r>
              <a:rPr lang="en-US" altLang="ko-KR" b="1" dirty="0">
                <a:latin typeface="+mj-lt"/>
              </a:rPr>
              <a:t>,</a:t>
            </a:r>
            <a:r>
              <a:rPr lang="ko-KR" altLang="en-US" b="1" dirty="0">
                <a:latin typeface="+mj-lt"/>
              </a:rPr>
              <a:t>정류장 등등</a:t>
            </a:r>
            <a:endParaRPr lang="ko-KR" altLang="en-US" sz="1600" dirty="0">
              <a:latin typeface="+mj-lt"/>
            </a:endParaRPr>
          </a:p>
          <a:p>
            <a:pPr marL="285750" indent="-285750">
              <a:buFontTx/>
              <a:buChar char="-"/>
            </a:pPr>
            <a:endParaRPr lang="ko-KR" altLang="en-US" b="1" dirty="0"/>
          </a:p>
        </p:txBody>
      </p:sp>
      <p:sp>
        <p:nvSpPr>
          <p:cNvPr id="2" name="직사각형 1"/>
          <p:cNvSpPr/>
          <p:nvPr/>
        </p:nvSpPr>
        <p:spPr>
          <a:xfrm>
            <a:off x="4007768" y="2594450"/>
            <a:ext cx="648072" cy="2066844"/>
          </a:xfrm>
          <a:prstGeom prst="rect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모서리가 둥근 직사각형 22"/>
          <p:cNvSpPr/>
          <p:nvPr/>
        </p:nvSpPr>
        <p:spPr>
          <a:xfrm>
            <a:off x="6631371" y="1442322"/>
            <a:ext cx="1559361" cy="46533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9" name="TextBox 28">
            <a:extLst>
              <a:ext uri="{FF2B5EF4-FFF2-40B4-BE49-F238E27FC236}">
                <a16:creationId xmlns="" xmlns:a16="http://schemas.microsoft.com/office/drawing/2014/main" id="{34BA43B8-1066-4D67-A7C4-B01CD1033A86}"/>
              </a:ext>
            </a:extLst>
          </p:cNvPr>
          <p:cNvSpPr txBox="1"/>
          <p:nvPr/>
        </p:nvSpPr>
        <p:spPr>
          <a:xfrm>
            <a:off x="6606556" y="1527136"/>
            <a:ext cx="388373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b="1" dirty="0" smtClean="0">
                <a:solidFill>
                  <a:schemeClr val="bg1"/>
                </a:solidFill>
              </a:rPr>
              <a:t>민원 주요 키워드</a:t>
            </a:r>
            <a:endParaRPr lang="ko-KR" altLang="en-US" sz="1400" b="1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897283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모서리가 둥근 직사각형 20"/>
          <p:cNvSpPr/>
          <p:nvPr/>
        </p:nvSpPr>
        <p:spPr>
          <a:xfrm>
            <a:off x="551384" y="4152209"/>
            <a:ext cx="10833069" cy="1648123"/>
          </a:xfrm>
          <a:prstGeom prst="roundRect">
            <a:avLst>
              <a:gd name="adj" fmla="val 7521"/>
            </a:avLst>
          </a:prstGeom>
          <a:ln w="28575">
            <a:solidFill>
              <a:schemeClr val="accent5">
                <a:lumMod val="60000"/>
                <a:lumOff val="40000"/>
              </a:schemeClr>
            </a:solidFill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b="1" dirty="0" smtClean="0"/>
          </a:p>
        </p:txBody>
      </p:sp>
      <p:sp>
        <p:nvSpPr>
          <p:cNvPr id="20" name="모서리가 둥근 직사각형 19"/>
          <p:cNvSpPr/>
          <p:nvPr/>
        </p:nvSpPr>
        <p:spPr>
          <a:xfrm>
            <a:off x="551383" y="1535696"/>
            <a:ext cx="10833070" cy="1994136"/>
          </a:xfrm>
          <a:prstGeom prst="roundRect">
            <a:avLst>
              <a:gd name="adj" fmla="val 7521"/>
            </a:avLst>
          </a:prstGeom>
          <a:ln w="28575"/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altLang="ko-KR" b="1" dirty="0" smtClean="0"/>
          </a:p>
        </p:txBody>
      </p:sp>
      <p:sp>
        <p:nvSpPr>
          <p:cNvPr id="8" name="직사각형 7"/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01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913477" y="227152"/>
            <a:ext cx="2938625" cy="765499"/>
            <a:chOff x="859687" y="192743"/>
            <a:chExt cx="2938625" cy="765499"/>
          </a:xfrm>
        </p:grpSpPr>
        <p:sp>
          <p:nvSpPr>
            <p:cNvPr id="12" name="TextBox 11"/>
            <p:cNvSpPr txBox="1"/>
            <p:nvPr/>
          </p:nvSpPr>
          <p:spPr>
            <a:xfrm>
              <a:off x="859687" y="192743"/>
              <a:ext cx="293862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tx2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분석배경 및 목적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59687" y="619688"/>
              <a:ext cx="10743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주제 소개</a:t>
              </a:r>
            </a:p>
          </p:txBody>
        </p:sp>
      </p:grpSp>
      <p:sp>
        <p:nvSpPr>
          <p:cNvPr id="11" name="Rectangle 2">
            <a:extLst>
              <a:ext uri="{FF2B5EF4-FFF2-40B4-BE49-F238E27FC236}">
                <a16:creationId xmlns="" xmlns:a16="http://schemas.microsoft.com/office/drawing/2014/main" id="{4F138D6F-EAB5-4D2D-81A2-03383CDAD0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1616" y="-793472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pic>
        <p:nvPicPr>
          <p:cNvPr id="26" name="Picture 5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3733"/>
          <a:stretch/>
        </p:blipFill>
        <p:spPr bwMode="auto">
          <a:xfrm>
            <a:off x="1250481" y="1858091"/>
            <a:ext cx="3768659" cy="147313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" name="Picture 4"/>
          <p:cNvPicPr>
            <a:picLocks noChangeAspect="1" noChangeArrowheads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4207"/>
          <a:stretch/>
        </p:blipFill>
        <p:spPr bwMode="auto">
          <a:xfrm>
            <a:off x="5699697" y="1847690"/>
            <a:ext cx="5052234" cy="8618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9" name="모서리가 둥근 직사각형 28"/>
          <p:cNvSpPr/>
          <p:nvPr/>
        </p:nvSpPr>
        <p:spPr>
          <a:xfrm>
            <a:off x="495946" y="5827322"/>
            <a:ext cx="10767541" cy="882755"/>
          </a:xfrm>
          <a:prstGeom prst="roundRect">
            <a:avLst>
              <a:gd name="adj" fmla="val 7521"/>
            </a:avLst>
          </a:prstGeom>
          <a:noFill/>
          <a:ln w="28575">
            <a:noFill/>
          </a:ln>
        </p:spPr>
        <p:style>
          <a:lnRef idx="2">
            <a:schemeClr val="accent4"/>
          </a:lnRef>
          <a:fillRef idx="1">
            <a:schemeClr val="lt1"/>
          </a:fillRef>
          <a:effectRef idx="0">
            <a:schemeClr val="accent4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b="1" dirty="0" smtClean="0"/>
              <a:t>광주광역시에서 </a:t>
            </a:r>
            <a:r>
              <a:rPr lang="ko-KR" altLang="en-US" b="1" dirty="0" smtClean="0"/>
              <a:t>저조한 대중교통 </a:t>
            </a:r>
            <a:r>
              <a:rPr lang="ko-KR" altLang="en-US" b="1" dirty="0" smtClean="0"/>
              <a:t>분담률 증진을 </a:t>
            </a:r>
            <a:r>
              <a:rPr lang="ko-KR" altLang="en-US" b="1" dirty="0" smtClean="0"/>
              <a:t>위해 </a:t>
            </a:r>
            <a:r>
              <a:rPr lang="ko-KR" altLang="en-US" b="1" dirty="0" smtClean="0">
                <a:solidFill>
                  <a:srgbClr val="FF0000"/>
                </a:solidFill>
              </a:rPr>
              <a:t>자전거 </a:t>
            </a:r>
            <a:r>
              <a:rPr lang="ko-KR" altLang="en-US" b="1" dirty="0" err="1" smtClean="0">
                <a:solidFill>
                  <a:srgbClr val="FF0000"/>
                </a:solidFill>
              </a:rPr>
              <a:t>수송률</a:t>
            </a:r>
            <a:r>
              <a:rPr lang="ko-KR" altLang="en-US" b="1" dirty="0" err="1" smtClean="0"/>
              <a:t>을</a:t>
            </a:r>
            <a:r>
              <a:rPr lang="ko-KR" altLang="en-US" b="1" dirty="0" smtClean="0"/>
              <a:t> 확대하려 노력</a:t>
            </a:r>
            <a:endParaRPr lang="en-US" altLang="ko-KR" b="1" dirty="0" smtClean="0"/>
          </a:p>
        </p:txBody>
      </p:sp>
      <p:pic>
        <p:nvPicPr>
          <p:cNvPr id="4099" name="Picture 3"/>
          <p:cNvPicPr>
            <a:picLocks noChangeAspect="1" noChangeArrowheads="1"/>
          </p:cNvPicPr>
          <p:nvPr/>
        </p:nvPicPr>
        <p:blipFill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722937" y="2738121"/>
            <a:ext cx="4520029" cy="7011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" name="그림 3">
            <a:extLst>
              <a:ext uri="{FF2B5EF4-FFF2-40B4-BE49-F238E27FC236}">
                <a16:creationId xmlns="" xmlns:a16="http://schemas.microsoft.com/office/drawing/2014/main" id="{7B7C5BC9-833F-4538-AAF7-02F1135AC64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2957" y="4328209"/>
            <a:ext cx="6264696" cy="1245648"/>
          </a:xfrm>
          <a:prstGeom prst="rect">
            <a:avLst/>
          </a:prstGeom>
        </p:spPr>
      </p:pic>
      <p:grpSp>
        <p:nvGrpSpPr>
          <p:cNvPr id="24" name="그룹 23">
            <a:extLst>
              <a:ext uri="{FF2B5EF4-FFF2-40B4-BE49-F238E27FC236}">
                <a16:creationId xmlns="" xmlns:a16="http://schemas.microsoft.com/office/drawing/2014/main" id="{3A8B4B1E-CAA0-4C44-A8F9-EAE9CF391FB5}"/>
              </a:ext>
            </a:extLst>
          </p:cNvPr>
          <p:cNvGrpSpPr/>
          <p:nvPr/>
        </p:nvGrpSpPr>
        <p:grpSpPr>
          <a:xfrm>
            <a:off x="3887848" y="5002278"/>
            <a:ext cx="6661319" cy="662564"/>
            <a:chOff x="5388259" y="2458981"/>
            <a:chExt cx="5688632" cy="689771"/>
          </a:xfrm>
        </p:grpSpPr>
        <p:pic>
          <p:nvPicPr>
            <p:cNvPr id="5" name="그림 4">
              <a:extLst>
                <a:ext uri="{FF2B5EF4-FFF2-40B4-BE49-F238E27FC236}">
                  <a16:creationId xmlns="" xmlns:a16="http://schemas.microsoft.com/office/drawing/2014/main" id="{D2BB39DC-36E0-4E21-BD82-1639F2355685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5388259" y="2458981"/>
              <a:ext cx="5688632" cy="689771"/>
            </a:xfrm>
            <a:prstGeom prst="rect">
              <a:avLst/>
            </a:prstGeom>
          </p:spPr>
        </p:pic>
        <p:sp>
          <p:nvSpPr>
            <p:cNvPr id="6" name="직사각형 5">
              <a:extLst>
                <a:ext uri="{FF2B5EF4-FFF2-40B4-BE49-F238E27FC236}">
                  <a16:creationId xmlns="" xmlns:a16="http://schemas.microsoft.com/office/drawing/2014/main" id="{3C53EC05-FB62-446D-9811-4B4D225AF4DB}"/>
                </a:ext>
              </a:extLst>
            </p:cNvPr>
            <p:cNvSpPr/>
            <p:nvPr/>
          </p:nvSpPr>
          <p:spPr>
            <a:xfrm>
              <a:off x="5591944" y="2803866"/>
              <a:ext cx="4608512" cy="265094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이등변 삼각형 6"/>
          <p:cNvSpPr/>
          <p:nvPr/>
        </p:nvSpPr>
        <p:spPr>
          <a:xfrm flipV="1">
            <a:off x="5519677" y="3742960"/>
            <a:ext cx="360040" cy="248626"/>
          </a:xfrm>
          <a:prstGeom prst="triangle">
            <a:avLst/>
          </a:prstGeom>
          <a:solidFill>
            <a:schemeClr val="accent5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/>
          <p:cNvSpPr/>
          <p:nvPr/>
        </p:nvSpPr>
        <p:spPr>
          <a:xfrm>
            <a:off x="784716" y="1325070"/>
            <a:ext cx="2776043" cy="421252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schemeClr val="tx1"/>
                </a:solidFill>
                <a:latin typeface="+mj-ea"/>
                <a:ea typeface="+mj-ea"/>
              </a:rPr>
              <a:t>광주광역시 대중교통 분담률 </a:t>
            </a:r>
            <a:endParaRPr lang="ko-KR" altLang="en-US" sz="1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  <p:sp>
        <p:nvSpPr>
          <p:cNvPr id="25" name="직사각형 24"/>
          <p:cNvSpPr/>
          <p:nvPr/>
        </p:nvSpPr>
        <p:spPr>
          <a:xfrm>
            <a:off x="798127" y="3941183"/>
            <a:ext cx="2762631" cy="422052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b="1" dirty="0" smtClean="0">
                <a:solidFill>
                  <a:schemeClr val="tx1"/>
                </a:solidFill>
                <a:latin typeface="+mj-ea"/>
                <a:ea typeface="+mj-ea"/>
              </a:rPr>
              <a:t>대중교통 분담률 해결 방향</a:t>
            </a:r>
            <a:endParaRPr lang="ko-KR" altLang="en-US" sz="1400" b="1" dirty="0">
              <a:solidFill>
                <a:schemeClr val="tx1"/>
              </a:solidFill>
              <a:latin typeface="+mj-ea"/>
              <a:ea typeface="+mj-ea"/>
            </a:endParaRPr>
          </a:p>
        </p:txBody>
      </p:sp>
    </p:spTree>
    <p:extLst>
      <p:ext uri="{BB962C8B-B14F-4D97-AF65-F5344CB8AC3E}">
        <p14:creationId xmlns:p14="http://schemas.microsoft.com/office/powerpoint/2010/main" val="23252051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그림 13">
            <a:extLst>
              <a:ext uri="{FF2B5EF4-FFF2-40B4-BE49-F238E27FC236}">
                <a16:creationId xmlns="" xmlns:a16="http://schemas.microsoft.com/office/drawing/2014/main" id="{454DF2B7-C857-4F1D-BC52-8C42C63A371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79082" y="2996952"/>
            <a:ext cx="5433836" cy="3474092"/>
          </a:xfrm>
          <a:prstGeom prst="rect">
            <a:avLst/>
          </a:prstGeom>
        </p:spPr>
      </p:pic>
      <p:sp>
        <p:nvSpPr>
          <p:cNvPr id="8" name="직사각형 7"/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01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913477" y="227152"/>
            <a:ext cx="2938625" cy="765499"/>
            <a:chOff x="859687" y="192743"/>
            <a:chExt cx="2938625" cy="765499"/>
          </a:xfrm>
        </p:grpSpPr>
        <p:sp>
          <p:nvSpPr>
            <p:cNvPr id="12" name="TextBox 11"/>
            <p:cNvSpPr txBox="1"/>
            <p:nvPr/>
          </p:nvSpPr>
          <p:spPr>
            <a:xfrm>
              <a:off x="859687" y="192743"/>
              <a:ext cx="293862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tx2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분석배경 및 목적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59687" y="619688"/>
              <a:ext cx="10743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현황 분석</a:t>
              </a:r>
            </a:p>
          </p:txBody>
        </p:sp>
      </p:grpSp>
      <p:sp>
        <p:nvSpPr>
          <p:cNvPr id="11" name="Rectangle 2">
            <a:extLst>
              <a:ext uri="{FF2B5EF4-FFF2-40B4-BE49-F238E27FC236}">
                <a16:creationId xmlns="" xmlns:a16="http://schemas.microsoft.com/office/drawing/2014/main" id="{4F138D6F-EAB5-4D2D-81A2-03383CDAD036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01616" y="-793472"/>
            <a:ext cx="184731" cy="36933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23" name="TextBox 22">
            <a:extLst>
              <a:ext uri="{FF2B5EF4-FFF2-40B4-BE49-F238E27FC236}">
                <a16:creationId xmlns="" xmlns:a16="http://schemas.microsoft.com/office/drawing/2014/main" id="{94F38909-F933-448C-892D-49EFD3560C66}"/>
              </a:ext>
            </a:extLst>
          </p:cNvPr>
          <p:cNvSpPr txBox="1"/>
          <p:nvPr/>
        </p:nvSpPr>
        <p:spPr>
          <a:xfrm>
            <a:off x="0" y="1561744"/>
            <a:ext cx="12192000" cy="15387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800" dirty="0">
                <a:latin typeface="+mj-lt"/>
                <a:ea typeface="HY견고딕" panose="02030600000101010101" pitchFamily="18" charset="-127"/>
              </a:rPr>
              <a:t>광주광역시</a:t>
            </a:r>
            <a:endParaRPr lang="en-US" altLang="ko-KR" sz="2800" dirty="0">
              <a:latin typeface="+mj-lt"/>
              <a:ea typeface="HY견고딕" panose="02030600000101010101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4000" dirty="0">
                <a:latin typeface="+mj-lt"/>
                <a:ea typeface="HY견고딕" panose="02030600000101010101" pitchFamily="18" charset="-127"/>
              </a:rPr>
              <a:t>공공자전거 </a:t>
            </a:r>
            <a:r>
              <a:rPr lang="en-US" altLang="ko-KR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+mj-lt"/>
                <a:ea typeface="HY견고딕" panose="02030600000101010101" pitchFamily="18" charset="-127"/>
              </a:rPr>
              <a:t>“</a:t>
            </a:r>
            <a:r>
              <a:rPr lang="ko-KR" altLang="en-US" sz="4000" dirty="0" err="1">
                <a:solidFill>
                  <a:schemeClr val="accent6">
                    <a:lumMod val="60000"/>
                    <a:lumOff val="40000"/>
                  </a:schemeClr>
                </a:solidFill>
                <a:latin typeface="+mj-lt"/>
                <a:ea typeface="HY견고딕" panose="02030600000101010101" pitchFamily="18" charset="-127"/>
              </a:rPr>
              <a:t>타랑께</a:t>
            </a:r>
            <a:r>
              <a:rPr lang="ko-KR" altLang="en-US" sz="4000" dirty="0">
                <a:solidFill>
                  <a:schemeClr val="accent6">
                    <a:lumMod val="60000"/>
                    <a:lumOff val="40000"/>
                  </a:schemeClr>
                </a:solidFill>
                <a:latin typeface="+mj-lt"/>
                <a:ea typeface="HY견고딕" panose="02030600000101010101" pitchFamily="18" charset="-127"/>
              </a:rPr>
              <a:t>＂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5591944" y="1293653"/>
            <a:ext cx="10801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 smtClean="0"/>
              <a:t>해결방안은</a:t>
            </a:r>
            <a:r>
              <a:rPr lang="en-US" altLang="ko-KR" sz="1200" dirty="0" smtClean="0"/>
              <a:t>?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200746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01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913477" y="227152"/>
            <a:ext cx="2938625" cy="765499"/>
            <a:chOff x="859687" y="192743"/>
            <a:chExt cx="2938625" cy="765499"/>
          </a:xfrm>
        </p:grpSpPr>
        <p:sp>
          <p:nvSpPr>
            <p:cNvPr id="12" name="TextBox 11"/>
            <p:cNvSpPr txBox="1"/>
            <p:nvPr/>
          </p:nvSpPr>
          <p:spPr>
            <a:xfrm>
              <a:off x="859687" y="192743"/>
              <a:ext cx="293862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tx2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분석배경 및 목적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59687" y="619688"/>
              <a:ext cx="10743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현황 분석</a:t>
              </a:r>
            </a:p>
          </p:txBody>
        </p:sp>
      </p:grpSp>
      <p:sp>
        <p:nvSpPr>
          <p:cNvPr id="18" name="직사각형 17">
            <a:extLst>
              <a:ext uri="{FF2B5EF4-FFF2-40B4-BE49-F238E27FC236}">
                <a16:creationId xmlns="" xmlns:a16="http://schemas.microsoft.com/office/drawing/2014/main" id="{869B0D8C-007E-4FAA-A54F-6F8E543F3812}"/>
              </a:ext>
            </a:extLst>
          </p:cNvPr>
          <p:cNvSpPr/>
          <p:nvPr/>
        </p:nvSpPr>
        <p:spPr>
          <a:xfrm>
            <a:off x="546493" y="1720972"/>
            <a:ext cx="11099014" cy="86979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b="1" dirty="0">
                <a:latin typeface="+mj-ea"/>
                <a:ea typeface="+mj-ea"/>
              </a:rPr>
              <a:t>원하는 곳에서 쉽게 대여</a:t>
            </a:r>
            <a:r>
              <a:rPr lang="ko-KR" altLang="en-US" dirty="0">
                <a:latin typeface="+mj-ea"/>
                <a:ea typeface="+mj-ea"/>
              </a:rPr>
              <a:t>하고 사용 후 가까운 곳에 편리하게 반납하는 </a:t>
            </a:r>
            <a:r>
              <a:rPr lang="ko-KR" altLang="en-US" b="1" dirty="0">
                <a:latin typeface="+mj-ea"/>
                <a:ea typeface="+mj-ea"/>
              </a:rPr>
              <a:t>공공자전거로서  </a:t>
            </a:r>
            <a:r>
              <a:rPr lang="ko-KR" altLang="en-US" dirty="0">
                <a:latin typeface="+mj-ea"/>
                <a:ea typeface="+mj-ea"/>
              </a:rPr>
              <a:t>평일엔 </a:t>
            </a:r>
            <a:r>
              <a:rPr lang="ko-KR" altLang="en-US" dirty="0" smtClean="0">
                <a:latin typeface="+mj-ea"/>
                <a:ea typeface="+mj-ea"/>
              </a:rPr>
              <a:t>출퇴근용</a:t>
            </a:r>
            <a:endParaRPr lang="en-US" altLang="ko-KR" dirty="0" smtClean="0">
              <a:latin typeface="+mj-ea"/>
              <a:ea typeface="+mj-ea"/>
            </a:endParaRPr>
          </a:p>
          <a:p>
            <a:pPr>
              <a:lnSpc>
                <a:spcPct val="150000"/>
              </a:lnSpc>
            </a:pPr>
            <a:r>
              <a:rPr lang="ko-KR" altLang="en-US" dirty="0" err="1" smtClean="0">
                <a:latin typeface="+mj-ea"/>
                <a:ea typeface="+mj-ea"/>
              </a:rPr>
              <a:t>으로</a:t>
            </a:r>
            <a:r>
              <a:rPr lang="ko-KR" altLang="en-US" dirty="0" smtClean="0">
                <a:latin typeface="+mj-ea"/>
                <a:ea typeface="+mj-ea"/>
              </a:rPr>
              <a:t> </a:t>
            </a:r>
            <a:r>
              <a:rPr lang="ko-KR" altLang="en-US" dirty="0">
                <a:latin typeface="+mj-ea"/>
                <a:ea typeface="+mj-ea"/>
              </a:rPr>
              <a:t>사용하고</a:t>
            </a:r>
            <a:r>
              <a:rPr lang="en-US" altLang="ko-KR" dirty="0">
                <a:latin typeface="+mj-ea"/>
                <a:ea typeface="+mj-ea"/>
              </a:rPr>
              <a:t> </a:t>
            </a:r>
            <a:r>
              <a:rPr lang="ko-KR" altLang="en-US" dirty="0">
                <a:latin typeface="+mj-ea"/>
                <a:ea typeface="+mj-ea"/>
              </a:rPr>
              <a:t>야간 및 휴일에는 레저용으로 사용 할 수 있는 </a:t>
            </a:r>
            <a:r>
              <a:rPr lang="ko-KR" altLang="en-US" b="1" dirty="0">
                <a:latin typeface="+mj-ea"/>
                <a:ea typeface="+mj-ea"/>
              </a:rPr>
              <a:t>친환경</a:t>
            </a:r>
            <a:r>
              <a:rPr lang="ko-KR" altLang="en-US" dirty="0">
                <a:latin typeface="+mj-ea"/>
                <a:ea typeface="+mj-ea"/>
              </a:rPr>
              <a:t> </a:t>
            </a:r>
            <a:r>
              <a:rPr lang="ko-KR" altLang="en-US" b="1" dirty="0">
                <a:latin typeface="+mj-ea"/>
                <a:ea typeface="+mj-ea"/>
              </a:rPr>
              <a:t>녹색 교통수단</a:t>
            </a:r>
            <a:endParaRPr lang="ko-KR" altLang="en-US" dirty="0">
              <a:latin typeface="+mj-ea"/>
              <a:ea typeface="+mj-ea"/>
            </a:endParaRPr>
          </a:p>
        </p:txBody>
      </p:sp>
      <p:sp>
        <p:nvSpPr>
          <p:cNvPr id="19" name="직사각형 18">
            <a:extLst>
              <a:ext uri="{FF2B5EF4-FFF2-40B4-BE49-F238E27FC236}">
                <a16:creationId xmlns="" xmlns:a16="http://schemas.microsoft.com/office/drawing/2014/main" id="{2D399EF9-826D-425C-967E-3FBF9B1655FE}"/>
              </a:ext>
            </a:extLst>
          </p:cNvPr>
          <p:cNvSpPr/>
          <p:nvPr/>
        </p:nvSpPr>
        <p:spPr>
          <a:xfrm>
            <a:off x="546492" y="1293918"/>
            <a:ext cx="4397379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b="1" dirty="0">
                <a:solidFill>
                  <a:schemeClr val="accent6">
                    <a:lumMod val="75000"/>
                  </a:schemeClr>
                </a:solidFill>
                <a:latin typeface="+mj-ea"/>
                <a:ea typeface="+mj-ea"/>
                <a:cs typeface="Arial" panose="020B0604020202020204" pitchFamily="34" charset="0"/>
              </a:rPr>
              <a:t>광주광역시 공공자전거 </a:t>
            </a:r>
            <a:r>
              <a:rPr lang="en-US" altLang="ko-KR" sz="2200" b="1" dirty="0">
                <a:solidFill>
                  <a:schemeClr val="accent6">
                    <a:lumMod val="75000"/>
                  </a:schemeClr>
                </a:solidFill>
                <a:latin typeface="+mj-ea"/>
                <a:ea typeface="+mj-ea"/>
                <a:cs typeface="Arial" panose="020B0604020202020204" pitchFamily="34" charset="0"/>
              </a:rPr>
              <a:t>‘</a:t>
            </a:r>
            <a:r>
              <a:rPr lang="ko-KR" altLang="en-US" sz="2200" b="1" dirty="0" err="1">
                <a:solidFill>
                  <a:schemeClr val="accent6">
                    <a:lumMod val="75000"/>
                  </a:schemeClr>
                </a:solidFill>
                <a:latin typeface="+mj-ea"/>
                <a:ea typeface="+mj-ea"/>
                <a:cs typeface="Arial" panose="020B0604020202020204" pitchFamily="34" charset="0"/>
              </a:rPr>
              <a:t>타랑께</a:t>
            </a:r>
            <a:r>
              <a:rPr lang="en-US" altLang="ko-KR" sz="2200" b="1" dirty="0">
                <a:solidFill>
                  <a:schemeClr val="accent6">
                    <a:lumMod val="75000"/>
                  </a:schemeClr>
                </a:solidFill>
                <a:latin typeface="+mj-ea"/>
                <a:ea typeface="+mj-ea"/>
                <a:cs typeface="Arial" panose="020B0604020202020204" pitchFamily="34" charset="0"/>
              </a:rPr>
              <a:t>’</a:t>
            </a:r>
            <a:endParaRPr lang="ko-KR" altLang="en-US" sz="2200" b="1" dirty="0">
              <a:solidFill>
                <a:schemeClr val="accent6">
                  <a:lumMod val="75000"/>
                </a:schemeClr>
              </a:solidFill>
              <a:latin typeface="+mj-ea"/>
              <a:ea typeface="+mj-ea"/>
              <a:cs typeface="Arial" panose="020B0604020202020204" pitchFamily="34" charset="0"/>
            </a:endParaRPr>
          </a:p>
        </p:txBody>
      </p:sp>
      <p:sp>
        <p:nvSpPr>
          <p:cNvPr id="20" name="직사각형 19">
            <a:extLst>
              <a:ext uri="{FF2B5EF4-FFF2-40B4-BE49-F238E27FC236}">
                <a16:creationId xmlns="" xmlns:a16="http://schemas.microsoft.com/office/drawing/2014/main" id="{6E1E42E9-DB12-4EF6-8B28-10AEF0E6E32D}"/>
              </a:ext>
            </a:extLst>
          </p:cNvPr>
          <p:cNvSpPr/>
          <p:nvPr/>
        </p:nvSpPr>
        <p:spPr>
          <a:xfrm>
            <a:off x="567700" y="3222295"/>
            <a:ext cx="2253916" cy="4308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ko-KR" altLang="en-US" sz="2200" b="1" dirty="0">
                <a:solidFill>
                  <a:schemeClr val="accent6">
                    <a:lumMod val="75000"/>
                  </a:schemeClr>
                </a:solidFill>
                <a:latin typeface="+mj-ea"/>
                <a:ea typeface="+mj-ea"/>
              </a:rPr>
              <a:t>사용방법</a:t>
            </a:r>
          </a:p>
        </p:txBody>
      </p:sp>
      <p:pic>
        <p:nvPicPr>
          <p:cNvPr id="21" name="그림 20">
            <a:extLst>
              <a:ext uri="{FF2B5EF4-FFF2-40B4-BE49-F238E27FC236}">
                <a16:creationId xmlns="" xmlns:a16="http://schemas.microsoft.com/office/drawing/2014/main" id="{B917A4B3-8083-4CEC-B5B2-DAC3B625024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4112" y="2780928"/>
            <a:ext cx="4176464" cy="3289593"/>
          </a:xfrm>
          <a:prstGeom prst="rect">
            <a:avLst/>
          </a:prstGeom>
          <a:ln>
            <a:solidFill>
              <a:schemeClr val="tx1"/>
            </a:solidFill>
          </a:ln>
        </p:spPr>
      </p:pic>
      <p:graphicFrame>
        <p:nvGraphicFramePr>
          <p:cNvPr id="22" name="표 21">
            <a:extLst>
              <a:ext uri="{FF2B5EF4-FFF2-40B4-BE49-F238E27FC236}">
                <a16:creationId xmlns="" xmlns:a16="http://schemas.microsoft.com/office/drawing/2014/main" id="{37CF2CDD-939A-486A-A539-20DDB7AB356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0013345"/>
              </p:ext>
            </p:extLst>
          </p:nvPr>
        </p:nvGraphicFramePr>
        <p:xfrm>
          <a:off x="718028" y="3845481"/>
          <a:ext cx="5609282" cy="2225040"/>
        </p:xfrm>
        <a:graphic>
          <a:graphicData uri="http://schemas.openxmlformats.org/drawingml/2006/table">
            <a:tbl>
              <a:tblPr firstRow="1" bandRow="1">
                <a:tableStyleId>{5940675A-B579-460E-94D1-54222C63F5DA}</a:tableStyleId>
              </a:tblPr>
              <a:tblGrid>
                <a:gridCol w="849263">
                  <a:extLst>
                    <a:ext uri="{9D8B030D-6E8A-4147-A177-3AD203B41FA5}">
                      <a16:colId xmlns="" xmlns:a16="http://schemas.microsoft.com/office/drawing/2014/main" val="718179140"/>
                    </a:ext>
                  </a:extLst>
                </a:gridCol>
                <a:gridCol w="4760019">
                  <a:extLst>
                    <a:ext uri="{9D8B030D-6E8A-4147-A177-3AD203B41FA5}">
                      <a16:colId xmlns="" xmlns:a16="http://schemas.microsoft.com/office/drawing/2014/main" val="103833236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STEP01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1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ko-KR" altLang="en-US" sz="1200" dirty="0">
                          <a:effectLst/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자전거 정류장 방문</a:t>
                      </a:r>
                      <a:endParaRPr lang="en-US" altLang="ko-KR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8598912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effectLst/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STEP02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effectLst/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앱을 실행 후 로그인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6468626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effectLst/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STEP03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effectLst/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정기 및 일일이용권 구매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4356845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effectLst/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STEP04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effectLst/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앱 실행 후 하단의 </a:t>
                      </a:r>
                      <a:r>
                        <a:rPr lang="en-US" altLang="ko-KR" sz="1200" dirty="0">
                          <a:effectLst/>
                        </a:rPr>
                        <a:t>QR</a:t>
                      </a:r>
                      <a:r>
                        <a:rPr lang="ko-KR" altLang="en-US" sz="1200" dirty="0">
                          <a:effectLst/>
                        </a:rPr>
                        <a:t>코드 대여를 실행하여 자전거의 </a:t>
                      </a:r>
                      <a:r>
                        <a:rPr lang="en-US" altLang="ko-KR" sz="1200" dirty="0">
                          <a:effectLst/>
                        </a:rPr>
                        <a:t>QR</a:t>
                      </a:r>
                      <a:r>
                        <a:rPr lang="ko-KR" altLang="en-US" sz="1200" dirty="0">
                          <a:effectLst/>
                        </a:rPr>
                        <a:t>코드 스캔 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17341717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effectLst/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STEP05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>
                          <a:effectLst/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중앙버튼을 </a:t>
                      </a:r>
                      <a:r>
                        <a:rPr lang="en-US" altLang="ko-KR" sz="1200" dirty="0">
                          <a:effectLst/>
                        </a:rPr>
                        <a:t>1</a:t>
                      </a:r>
                      <a:r>
                        <a:rPr lang="ko-KR" altLang="en-US" sz="1200" dirty="0">
                          <a:effectLst/>
                        </a:rPr>
                        <a:t>회 누른 후 음성 안내에 따라 잠금 장치 해제</a:t>
                      </a:r>
                      <a:endParaRPr lang="ko-KR" altLang="en-US" sz="1200" dirty="0"/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29019233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200" dirty="0">
                          <a:effectLst/>
                          <a:latin typeface="HY견고딕" panose="02030600000101010101" pitchFamily="18" charset="-127"/>
                          <a:ea typeface="HY견고딕" panose="02030600000101010101" pitchFamily="18" charset="-127"/>
                        </a:rPr>
                        <a:t>STEP06</a:t>
                      </a:r>
                      <a:endParaRPr lang="ko-KR" altLang="en-US" sz="1200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latinLnBrk="1"/>
                      <a:r>
                        <a:rPr lang="ko-KR" altLang="en-US" sz="1200" dirty="0"/>
                        <a:t>대여지역 어디서든 반납가능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="" xmlns:a16="http://schemas.microsoft.com/office/drawing/2014/main" val="648357923"/>
                  </a:ext>
                </a:extLst>
              </a:tr>
            </a:tbl>
          </a:graphicData>
        </a:graphic>
      </p:graphicFrame>
      <p:pic>
        <p:nvPicPr>
          <p:cNvPr id="24" name="그림 23">
            <a:extLst>
              <a:ext uri="{FF2B5EF4-FFF2-40B4-BE49-F238E27FC236}">
                <a16:creationId xmlns="" xmlns:a16="http://schemas.microsoft.com/office/drawing/2014/main" id="{25EC323F-90E5-4B20-A02D-39723DC979B7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426" t="29946" r="590" b="12541"/>
          <a:stretch/>
        </p:blipFill>
        <p:spPr>
          <a:xfrm>
            <a:off x="7104110" y="2780928"/>
            <a:ext cx="1324526" cy="858696"/>
          </a:xfrm>
          <a:prstGeom prst="rect">
            <a:avLst/>
          </a:prstGeom>
          <a:ln>
            <a:solidFill>
              <a:schemeClr val="tx1"/>
            </a:solidFill>
          </a:ln>
        </p:spPr>
      </p:pic>
      <p:sp>
        <p:nvSpPr>
          <p:cNvPr id="14" name="TextBox 13"/>
          <p:cNvSpPr txBox="1"/>
          <p:nvPr/>
        </p:nvSpPr>
        <p:spPr>
          <a:xfrm>
            <a:off x="7608168" y="6147150"/>
            <a:ext cx="31868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ko-KR" altLang="en-US" sz="1400" b="1" dirty="0" smtClean="0"/>
              <a:t>현재 상무지구 내에서만 시범운행 중</a:t>
            </a:r>
            <a:endParaRPr lang="ko-KR" altLang="en-US" sz="1400" b="1" dirty="0"/>
          </a:p>
        </p:txBody>
      </p:sp>
    </p:spTree>
    <p:extLst>
      <p:ext uri="{BB962C8B-B14F-4D97-AF65-F5344CB8AC3E}">
        <p14:creationId xmlns:p14="http://schemas.microsoft.com/office/powerpoint/2010/main" val="34342071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직사각형 7"/>
          <p:cNvSpPr/>
          <p:nvPr/>
        </p:nvSpPr>
        <p:spPr>
          <a:xfrm>
            <a:off x="0" y="192743"/>
            <a:ext cx="859687" cy="865094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03738" y="473062"/>
            <a:ext cx="688009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3200" b="1" dirty="0">
                <a:solidFill>
                  <a:schemeClr val="bg1"/>
                </a:solidFill>
                <a:latin typeface="HY견고딕" panose="02030600000101010101" pitchFamily="18" charset="-127"/>
                <a:ea typeface="HY견고딕" panose="02030600000101010101" pitchFamily="18" charset="-127"/>
              </a:rPr>
              <a:t>01</a:t>
            </a:r>
            <a:endParaRPr lang="ko-KR" altLang="en-US" sz="3200" b="1" dirty="0">
              <a:solidFill>
                <a:schemeClr val="bg1"/>
              </a:solidFill>
              <a:latin typeface="HY견고딕" panose="02030600000101010101" pitchFamily="18" charset="-127"/>
              <a:ea typeface="HY견고딕" panose="02030600000101010101" pitchFamily="18" charset="-127"/>
            </a:endParaRPr>
          </a:p>
        </p:txBody>
      </p:sp>
      <p:grpSp>
        <p:nvGrpSpPr>
          <p:cNvPr id="10" name="그룹 9"/>
          <p:cNvGrpSpPr/>
          <p:nvPr/>
        </p:nvGrpSpPr>
        <p:grpSpPr>
          <a:xfrm>
            <a:off x="913477" y="227152"/>
            <a:ext cx="2938625" cy="765499"/>
            <a:chOff x="859687" y="192743"/>
            <a:chExt cx="2938625" cy="765499"/>
          </a:xfrm>
        </p:grpSpPr>
        <p:sp>
          <p:nvSpPr>
            <p:cNvPr id="12" name="TextBox 11"/>
            <p:cNvSpPr txBox="1"/>
            <p:nvPr/>
          </p:nvSpPr>
          <p:spPr>
            <a:xfrm>
              <a:off x="859687" y="192743"/>
              <a:ext cx="293862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2800" dirty="0">
                  <a:solidFill>
                    <a:schemeClr val="tx2">
                      <a:lumMod val="75000"/>
                    </a:schemeClr>
                  </a:solidFill>
                  <a:latin typeface="HY견고딕" panose="02030600000101010101" pitchFamily="18" charset="-127"/>
                  <a:ea typeface="HY견고딕" panose="02030600000101010101" pitchFamily="18" charset="-127"/>
                </a:rPr>
                <a:t>분석배경 및 목적</a:t>
              </a:r>
            </a:p>
          </p:txBody>
        </p:sp>
        <p:sp>
          <p:nvSpPr>
            <p:cNvPr id="13" name="TextBox 12"/>
            <p:cNvSpPr txBox="1"/>
            <p:nvPr/>
          </p:nvSpPr>
          <p:spPr>
            <a:xfrm>
              <a:off x="859687" y="619688"/>
              <a:ext cx="10743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ko-KR" altLang="en-US" sz="1600" dirty="0">
                  <a:latin typeface="HY견고딕" panose="02030600000101010101" pitchFamily="18" charset="-127"/>
                  <a:ea typeface="HY견고딕" panose="02030600000101010101" pitchFamily="18" charset="-127"/>
                </a:rPr>
                <a:t>현황 분석</a:t>
              </a:r>
            </a:p>
          </p:txBody>
        </p:sp>
      </p:grpSp>
      <p:sp>
        <p:nvSpPr>
          <p:cNvPr id="19" name="사각형 설명선 18"/>
          <p:cNvSpPr/>
          <p:nvPr/>
        </p:nvSpPr>
        <p:spPr>
          <a:xfrm>
            <a:off x="2681722" y="1625151"/>
            <a:ext cx="8236296" cy="797076"/>
          </a:xfrm>
          <a:prstGeom prst="wedgeRectCallout">
            <a:avLst>
              <a:gd name="adj1" fmla="val -54478"/>
              <a:gd name="adj2" fmla="val 725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상무지구 </a:t>
            </a:r>
            <a:r>
              <a:rPr lang="ko-KR" alt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끝에서 끝까지 걸어간다 한들 </a:t>
            </a:r>
            <a:r>
              <a:rPr lang="en-US" altLang="ko-KR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ko-KR" alt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시간 정도 걸리는데 </a:t>
            </a:r>
            <a:r>
              <a:rPr lang="en-US" altLang="ko-KR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  <a:r>
              <a:rPr lang="ko-KR" alt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시간 반 이용시간 동안 </a:t>
            </a:r>
            <a:endParaRPr lang="en-US" altLang="ko-KR" sz="14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상무지구에서만 </a:t>
            </a:r>
            <a:r>
              <a:rPr lang="ko-KR" alt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타라는 건 좀 아깝단 생각이 </a:t>
            </a:r>
            <a:r>
              <a:rPr lang="ko-KR" alt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드네요</a:t>
            </a:r>
            <a:endParaRPr lang="en-US" altLang="ko-KR" sz="1400" b="1" dirty="0">
              <a:solidFill>
                <a:schemeClr val="tx1"/>
              </a:solidFill>
              <a:latin typeface="Arial" panose="020B0604020202020204" pitchFamily="34" charset="0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20" name="사각형 설명선 19"/>
          <p:cNvSpPr/>
          <p:nvPr/>
        </p:nvSpPr>
        <p:spPr>
          <a:xfrm>
            <a:off x="2650665" y="2819589"/>
            <a:ext cx="8243470" cy="797076"/>
          </a:xfrm>
          <a:prstGeom prst="wedgeRectCallout">
            <a:avLst>
              <a:gd name="adj1" fmla="val -54478"/>
              <a:gd name="adj2" fmla="val 725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다른 </a:t>
            </a:r>
            <a:r>
              <a:rPr lang="ko-KR" alt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구나 동 </a:t>
            </a:r>
            <a:r>
              <a:rPr lang="ko-KR" alt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사람들은 이용하기 </a:t>
            </a:r>
            <a:r>
              <a:rPr lang="ko-KR" alt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불편해요 </a:t>
            </a:r>
            <a:r>
              <a:rPr lang="ko-KR" altLang="en-US" sz="1400" b="1" dirty="0" err="1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풍암</a:t>
            </a:r>
            <a:r>
              <a:rPr lang="ko-KR" alt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저수지 </a:t>
            </a:r>
            <a:r>
              <a:rPr lang="ko-KR" alt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쪽에 생겼으면 좋겠어요 </a:t>
            </a:r>
            <a:endParaRPr lang="en-US" altLang="ko-KR" sz="14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그리고 </a:t>
            </a:r>
            <a:r>
              <a:rPr lang="ko-KR" alt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대학교 앞에도 생겼으면 하는 바램이 </a:t>
            </a:r>
            <a:r>
              <a:rPr lang="ko-KR" alt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있습니다</a:t>
            </a:r>
            <a:endParaRPr lang="ko-KR" altLang="en-US" sz="1200" b="1" dirty="0">
              <a:solidFill>
                <a:schemeClr val="tx1"/>
              </a:solidFill>
              <a:latin typeface="Arial" panose="020B0604020202020204" pitchFamily="34" charset="0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21" name="사각형 설명선 20"/>
          <p:cNvSpPr/>
          <p:nvPr/>
        </p:nvSpPr>
        <p:spPr>
          <a:xfrm>
            <a:off x="2625938" y="4056215"/>
            <a:ext cx="8264536" cy="797076"/>
          </a:xfrm>
          <a:prstGeom prst="wedgeRectCallout">
            <a:avLst>
              <a:gd name="adj1" fmla="val -54478"/>
              <a:gd name="adj2" fmla="val 7255"/>
            </a:avLst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400" b="1" dirty="0" err="1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타랑께</a:t>
            </a:r>
            <a:r>
              <a:rPr lang="ko-KR" alt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이용 범위가 너무 </a:t>
            </a:r>
            <a:r>
              <a:rPr lang="ko-KR" alt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작은 것 </a:t>
            </a:r>
            <a:r>
              <a:rPr lang="ko-KR" alt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같아요 더 넓혀서 광천까지는 운영해야 </a:t>
            </a:r>
            <a:endParaRPr lang="en-US" altLang="ko-KR" sz="1400" b="1" dirty="0" smtClean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400" b="1" dirty="0" smtClean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이용자가 </a:t>
            </a:r>
            <a:r>
              <a:rPr lang="ko-KR" altLang="en-US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많아지지 않을까요</a:t>
            </a:r>
            <a:r>
              <a:rPr lang="en-US" altLang="ko-KR" sz="1400" b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?</a:t>
            </a:r>
            <a:endParaRPr lang="en-US" altLang="ko-KR" sz="1400" b="1" dirty="0">
              <a:solidFill>
                <a:schemeClr val="tx1"/>
              </a:solidFill>
              <a:latin typeface="Arial" panose="020B0604020202020204" pitchFamily="34" charset="0"/>
              <a:ea typeface="나눔고딕" panose="020D0604000000000000" pitchFamily="50" charset="-127"/>
              <a:cs typeface="Arial" panose="020B0604020202020204" pitchFamily="34" charset="0"/>
            </a:endParaRPr>
          </a:p>
        </p:txBody>
      </p:sp>
      <p:sp>
        <p:nvSpPr>
          <p:cNvPr id="22" name="직사각형 21"/>
          <p:cNvSpPr/>
          <p:nvPr/>
        </p:nvSpPr>
        <p:spPr>
          <a:xfrm>
            <a:off x="1309422" y="4714159"/>
            <a:ext cx="8226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 smtClean="0">
                <a:latin typeface="+mj-ea"/>
                <a:ea typeface="+mj-ea"/>
                <a:cs typeface="Arial Unicode MS" panose="020B0600000101010101" charset="-127"/>
              </a:rPr>
              <a:t>C</a:t>
            </a:r>
            <a:r>
              <a:rPr lang="ko-KR" altLang="en-US" sz="1600" b="1" dirty="0" smtClean="0">
                <a:latin typeface="+mj-ea"/>
                <a:ea typeface="+mj-ea"/>
                <a:cs typeface="Arial Unicode MS" panose="020B0600000101010101" charset="-127"/>
              </a:rPr>
              <a:t>시민</a:t>
            </a:r>
            <a:endParaRPr lang="ko-KR" altLang="en-US" sz="1600" b="1" dirty="0">
              <a:latin typeface="+mj-ea"/>
              <a:ea typeface="+mj-ea"/>
            </a:endParaRPr>
          </a:p>
        </p:txBody>
      </p:sp>
      <p:sp>
        <p:nvSpPr>
          <p:cNvPr id="23" name="직사각형 22"/>
          <p:cNvSpPr/>
          <p:nvPr/>
        </p:nvSpPr>
        <p:spPr>
          <a:xfrm>
            <a:off x="1340936" y="3492255"/>
            <a:ext cx="8226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 smtClean="0">
                <a:latin typeface="+mj-ea"/>
                <a:ea typeface="+mj-ea"/>
                <a:cs typeface="Arial Unicode MS" panose="020B0600000101010101" charset="-127"/>
              </a:rPr>
              <a:t>B</a:t>
            </a:r>
            <a:r>
              <a:rPr lang="ko-KR" altLang="en-US" sz="1600" b="1" dirty="0" smtClean="0">
                <a:latin typeface="+mj-ea"/>
                <a:ea typeface="+mj-ea"/>
                <a:cs typeface="Arial Unicode MS" panose="020B0600000101010101" charset="-127"/>
              </a:rPr>
              <a:t>시민</a:t>
            </a:r>
            <a:endParaRPr lang="ko-KR" altLang="en-US" sz="1600" b="1" dirty="0">
              <a:latin typeface="+mj-ea"/>
              <a:ea typeface="+mj-ea"/>
            </a:endParaRPr>
          </a:p>
        </p:txBody>
      </p:sp>
      <p:sp>
        <p:nvSpPr>
          <p:cNvPr id="24" name="직사각형 23"/>
          <p:cNvSpPr/>
          <p:nvPr/>
        </p:nvSpPr>
        <p:spPr>
          <a:xfrm>
            <a:off x="1340936" y="2248508"/>
            <a:ext cx="822676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1600" b="1" dirty="0" smtClean="0">
                <a:latin typeface="+mj-ea"/>
                <a:ea typeface="+mj-ea"/>
                <a:cs typeface="Arial Unicode MS" panose="020B0600000101010101" charset="-127"/>
              </a:rPr>
              <a:t>A</a:t>
            </a:r>
            <a:r>
              <a:rPr lang="ko-KR" altLang="en-US" sz="1600" b="1" dirty="0" smtClean="0">
                <a:latin typeface="+mj-ea"/>
                <a:ea typeface="+mj-ea"/>
                <a:cs typeface="Arial Unicode MS" panose="020B0600000101010101" charset="-127"/>
              </a:rPr>
              <a:t>시민</a:t>
            </a:r>
            <a:endParaRPr lang="ko-KR" altLang="en-US" sz="1600" b="1" dirty="0">
              <a:latin typeface="+mj-ea"/>
              <a:ea typeface="+mj-ea"/>
            </a:endParaRPr>
          </a:p>
        </p:txBody>
      </p:sp>
      <p:sp>
        <p:nvSpPr>
          <p:cNvPr id="25" name="모서리가 둥근 직사각형 24"/>
          <p:cNvSpPr/>
          <p:nvPr/>
        </p:nvSpPr>
        <p:spPr>
          <a:xfrm>
            <a:off x="913477" y="5445224"/>
            <a:ext cx="10295091" cy="1080120"/>
          </a:xfrm>
          <a:prstGeom prst="roundRect">
            <a:avLst/>
          </a:prstGeom>
          <a:ln w="28575"/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3503712" y="5845914"/>
            <a:ext cx="56886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b="1" dirty="0" smtClean="0"/>
              <a:t>‘</a:t>
            </a:r>
            <a:r>
              <a:rPr lang="ko-KR" altLang="en-US" b="1" dirty="0" err="1" smtClean="0"/>
              <a:t>타랑께</a:t>
            </a:r>
            <a:r>
              <a:rPr lang="en-US" altLang="ko-KR" b="1" dirty="0" smtClean="0"/>
              <a:t>’</a:t>
            </a:r>
            <a:r>
              <a:rPr lang="ko-KR" altLang="en-US" b="1" dirty="0" smtClean="0"/>
              <a:t> 개선민원 현황 중 </a:t>
            </a:r>
            <a:r>
              <a:rPr lang="ko-KR" altLang="en-US" b="1" dirty="0" smtClean="0">
                <a:solidFill>
                  <a:srgbClr val="FFC000"/>
                </a:solidFill>
              </a:rPr>
              <a:t>약 </a:t>
            </a:r>
            <a:r>
              <a:rPr lang="en-US" altLang="ko-KR" b="1" dirty="0" smtClean="0">
                <a:solidFill>
                  <a:srgbClr val="FFC000"/>
                </a:solidFill>
              </a:rPr>
              <a:t>47%</a:t>
            </a:r>
            <a:r>
              <a:rPr lang="ko-KR" altLang="en-US" b="1" dirty="0" smtClean="0"/>
              <a:t>가 지역확대를 요구 </a:t>
            </a:r>
            <a:endParaRPr lang="ko-KR" altLang="en-US" b="1" dirty="0"/>
          </a:p>
        </p:txBody>
      </p:sp>
      <p:pic>
        <p:nvPicPr>
          <p:cNvPr id="26" name="Picture 5" descr="C:\Users\2016101111\Desktop\180643-avatars.png"/>
          <p:cNvPicPr>
            <a:picLocks noChangeAspect="1" noChangeArrowheads="1"/>
          </p:cNvPicPr>
          <p:nvPr/>
        </p:nvPicPr>
        <p:blipFill rotWithShape="1"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9364" r="68915"/>
          <a:stretch/>
        </p:blipFill>
        <p:spPr bwMode="auto">
          <a:xfrm>
            <a:off x="1145668" y="1436579"/>
            <a:ext cx="1059071" cy="10287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7" name="Picture 6" descr="C:\Users\2016101111\Desktop\180643-avatars.png"/>
          <p:cNvPicPr>
            <a:picLocks noChangeAspect="1" noChangeArrowheads="1"/>
          </p:cNvPicPr>
          <p:nvPr/>
        </p:nvPicPr>
        <p:blipFill rotWithShape="1">
          <a:blip r:embed="rId4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137" t="70346" r="36825" b="1917"/>
          <a:stretch/>
        </p:blipFill>
        <p:spPr bwMode="auto">
          <a:xfrm>
            <a:off x="1252656" y="2676794"/>
            <a:ext cx="910956" cy="93742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8" name="Picture 7" descr="C:\Users\2016101111\Desktop\180643-avatars.png"/>
          <p:cNvPicPr>
            <a:picLocks noChangeAspect="1" noChangeArrowheads="1"/>
          </p:cNvPicPr>
          <p:nvPr/>
        </p:nvPicPr>
        <p:blipFill rotWithShape="1">
          <a:blip r:embed="rId5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672" t="35704" r="2407" b="34425"/>
          <a:stretch/>
        </p:blipFill>
        <p:spPr bwMode="auto">
          <a:xfrm>
            <a:off x="1174583" y="3889984"/>
            <a:ext cx="1031525" cy="96330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6840671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8496</TotalTime>
  <Words>2728</Words>
  <Application>Microsoft Office PowerPoint</Application>
  <PresentationFormat>사용자 지정</PresentationFormat>
  <Paragraphs>572</Paragraphs>
  <Slides>32</Slides>
  <Notes>23</Notes>
  <HiddenSlides>0</HiddenSlides>
  <MMClips>0</MMClips>
  <ScaleCrop>false</ScaleCrop>
  <HeadingPairs>
    <vt:vector size="6" baseType="variant">
      <vt:variant>
        <vt:lpstr>사용한 글꼴</vt:lpstr>
      </vt:variant>
      <vt:variant>
        <vt:i4>12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32</vt:i4>
      </vt:variant>
    </vt:vector>
  </HeadingPairs>
  <TitlesOfParts>
    <vt:vector size="45" baseType="lpstr">
      <vt:lpstr>굴림</vt:lpstr>
      <vt:lpstr>Arial</vt:lpstr>
      <vt:lpstr>Ebrima</vt:lpstr>
      <vt:lpstr>Arial Unicode MS</vt:lpstr>
      <vt:lpstr>Wingdings</vt:lpstr>
      <vt:lpstr>돋움</vt:lpstr>
      <vt:lpstr>나눔고딕</vt:lpstr>
      <vt:lpstr>함초롬돋움</vt:lpstr>
      <vt:lpstr>함초롬바탕</vt:lpstr>
      <vt:lpstr>맑은 고딕 Semilight</vt:lpstr>
      <vt:lpstr>HY견고딕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Microsoft Office User</dc:creator>
  <cp:lastModifiedBy>2016101111</cp:lastModifiedBy>
  <cp:revision>1060</cp:revision>
  <cp:lastPrinted>2019-10-06T15:25:58Z</cp:lastPrinted>
  <dcterms:created xsi:type="dcterms:W3CDTF">2019-10-06T13:55:53Z</dcterms:created>
  <dcterms:modified xsi:type="dcterms:W3CDTF">2020-10-25T08:50:55Z</dcterms:modified>
</cp:coreProperties>
</file>

<file path=docProps/thumbnail.jpeg>
</file>